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
  </p:notesMasterIdLst>
  <p:sldIdLst>
    <p:sldId id="257" r:id="rId2"/>
  </p:sldIdLst>
  <p:sldSz cx="7343775" cy="10477500"/>
  <p:notesSz cx="6858000" cy="9144000"/>
  <p:defaultTextStyle>
    <a:defPPr>
      <a:defRPr lang="en-US"/>
    </a:defPPr>
    <a:lvl1pPr algn="l" defTabSz="508674" rtl="0" fontAlgn="base">
      <a:spcBef>
        <a:spcPct val="0"/>
      </a:spcBef>
      <a:spcAft>
        <a:spcPct val="0"/>
      </a:spcAft>
      <a:defRPr sz="2000" kern="1200">
        <a:solidFill>
          <a:schemeClr val="tx1"/>
        </a:solidFill>
        <a:latin typeface="Calibri" charset="0"/>
        <a:ea typeface="ＭＳ Ｐゴシック" charset="0"/>
        <a:cs typeface="ＭＳ Ｐゴシック" charset="0"/>
      </a:defRPr>
    </a:lvl1pPr>
    <a:lvl2pPr marL="508674" indent="-396673" algn="l" defTabSz="508674" rtl="0" fontAlgn="base">
      <a:spcBef>
        <a:spcPct val="0"/>
      </a:spcBef>
      <a:spcAft>
        <a:spcPct val="0"/>
      </a:spcAft>
      <a:defRPr sz="2000" kern="1200">
        <a:solidFill>
          <a:schemeClr val="tx1"/>
        </a:solidFill>
        <a:latin typeface="Calibri" charset="0"/>
        <a:ea typeface="ＭＳ Ｐゴシック" charset="0"/>
        <a:cs typeface="ＭＳ Ｐゴシック" charset="0"/>
      </a:defRPr>
    </a:lvl2pPr>
    <a:lvl3pPr marL="1017736" indent="-793734" algn="l" defTabSz="508674" rtl="0" fontAlgn="base">
      <a:spcBef>
        <a:spcPct val="0"/>
      </a:spcBef>
      <a:spcAft>
        <a:spcPct val="0"/>
      </a:spcAft>
      <a:defRPr sz="2000" kern="1200">
        <a:solidFill>
          <a:schemeClr val="tx1"/>
        </a:solidFill>
        <a:latin typeface="Calibri" charset="0"/>
        <a:ea typeface="ＭＳ Ｐゴシック" charset="0"/>
        <a:cs typeface="ＭＳ Ｐゴシック" charset="0"/>
      </a:defRPr>
    </a:lvl3pPr>
    <a:lvl4pPr marL="1526410" indent="-1190407" algn="l" defTabSz="508674" rtl="0" fontAlgn="base">
      <a:spcBef>
        <a:spcPct val="0"/>
      </a:spcBef>
      <a:spcAft>
        <a:spcPct val="0"/>
      </a:spcAft>
      <a:defRPr sz="2000" kern="1200">
        <a:solidFill>
          <a:schemeClr val="tx1"/>
        </a:solidFill>
        <a:latin typeface="Calibri" charset="0"/>
        <a:ea typeface="ＭＳ Ｐゴシック" charset="0"/>
        <a:cs typeface="ＭＳ Ｐゴシック" charset="0"/>
      </a:defRPr>
    </a:lvl4pPr>
    <a:lvl5pPr marL="2035473" indent="-1587467" algn="l" defTabSz="508674" rtl="0" fontAlgn="base">
      <a:spcBef>
        <a:spcPct val="0"/>
      </a:spcBef>
      <a:spcAft>
        <a:spcPct val="0"/>
      </a:spcAft>
      <a:defRPr sz="2000" kern="1200">
        <a:solidFill>
          <a:schemeClr val="tx1"/>
        </a:solidFill>
        <a:latin typeface="Calibri" charset="0"/>
        <a:ea typeface="ＭＳ Ｐゴシック" charset="0"/>
        <a:cs typeface="ＭＳ Ｐゴシック" charset="0"/>
      </a:defRPr>
    </a:lvl5pPr>
    <a:lvl6pPr marL="560008" algn="l" defTabSz="112002" rtl="0" eaLnBrk="1" latinLnBrk="0" hangingPunct="1">
      <a:defRPr sz="2000" kern="1200">
        <a:solidFill>
          <a:schemeClr val="tx1"/>
        </a:solidFill>
        <a:latin typeface="Calibri" charset="0"/>
        <a:ea typeface="ＭＳ Ｐゴシック" charset="0"/>
        <a:cs typeface="ＭＳ Ｐゴシック" charset="0"/>
      </a:defRPr>
    </a:lvl6pPr>
    <a:lvl7pPr marL="672010" algn="l" defTabSz="112002" rtl="0" eaLnBrk="1" latinLnBrk="0" hangingPunct="1">
      <a:defRPr sz="2000" kern="1200">
        <a:solidFill>
          <a:schemeClr val="tx1"/>
        </a:solidFill>
        <a:latin typeface="Calibri" charset="0"/>
        <a:ea typeface="ＭＳ Ｐゴシック" charset="0"/>
        <a:cs typeface="ＭＳ Ｐゴシック" charset="0"/>
      </a:defRPr>
    </a:lvl7pPr>
    <a:lvl8pPr marL="784011" algn="l" defTabSz="112002" rtl="0" eaLnBrk="1" latinLnBrk="0" hangingPunct="1">
      <a:defRPr sz="2000" kern="1200">
        <a:solidFill>
          <a:schemeClr val="tx1"/>
        </a:solidFill>
        <a:latin typeface="Calibri" charset="0"/>
        <a:ea typeface="ＭＳ Ｐゴシック" charset="0"/>
        <a:cs typeface="ＭＳ Ｐゴシック" charset="0"/>
      </a:defRPr>
    </a:lvl8pPr>
    <a:lvl9pPr marL="896013" algn="l" defTabSz="112002" rtl="0" eaLnBrk="1" latinLnBrk="0" hangingPunct="1">
      <a:defRPr sz="20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FC8"/>
    <a:srgbClr val="FFFBB6"/>
    <a:srgbClr val="FFECB7"/>
    <a:srgbClr val="53AD12"/>
    <a:srgbClr val="FFCA29"/>
    <a:srgbClr val="FFD309"/>
    <a:srgbClr val="7D38BD"/>
    <a:srgbClr val="933D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3464" y="-832"/>
      </p:cViewPr>
      <p:guideLst>
        <p:guide orient="horz" pos="3300"/>
        <p:guide pos="231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351DE-02B6-784B-99F5-DB1262A85105}" type="datetimeFigureOut">
              <a:rPr lang="en-US" smtClean="0"/>
              <a:t>16/03/20</a:t>
            </a:fld>
            <a:endParaRPr lang="en-US"/>
          </a:p>
        </p:txBody>
      </p:sp>
      <p:sp>
        <p:nvSpPr>
          <p:cNvPr id="4" name="Slide Image Placeholder 3"/>
          <p:cNvSpPr>
            <a:spLocks noGrp="1" noRot="1" noChangeAspect="1"/>
          </p:cNvSpPr>
          <p:nvPr>
            <p:ph type="sldImg" idx="2"/>
          </p:nvPr>
        </p:nvSpPr>
        <p:spPr>
          <a:xfrm>
            <a:off x="2227263" y="685800"/>
            <a:ext cx="2403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13FB2-B2F1-1246-8FE9-06A69100E291}" type="slidenum">
              <a:rPr lang="en-US" smtClean="0"/>
              <a:t>‹#›</a:t>
            </a:fld>
            <a:endParaRPr lang="en-US"/>
          </a:p>
        </p:txBody>
      </p:sp>
    </p:spTree>
    <p:extLst>
      <p:ext uri="{BB962C8B-B14F-4D97-AF65-F5344CB8AC3E}">
        <p14:creationId xmlns:p14="http://schemas.microsoft.com/office/powerpoint/2010/main" val="937929313"/>
      </p:ext>
    </p:extLst>
  </p:cSld>
  <p:clrMap bg1="lt1" tx1="dk1" bg2="lt2" tx2="dk2" accent1="accent1" accent2="accent2" accent3="accent3" accent4="accent4" accent5="accent5" accent6="accent6" hlink="hlink" folHlink="folHlink"/>
  <p:notesStyle>
    <a:lvl1pPr marL="0" algn="l" defTabSz="112002" rtl="0" eaLnBrk="1" latinLnBrk="0" hangingPunct="1">
      <a:defRPr sz="300" kern="1200">
        <a:solidFill>
          <a:schemeClr val="tx1"/>
        </a:solidFill>
        <a:latin typeface="+mn-lt"/>
        <a:ea typeface="+mn-ea"/>
        <a:cs typeface="+mn-cs"/>
      </a:defRPr>
    </a:lvl1pPr>
    <a:lvl2pPr marL="112002" algn="l" defTabSz="112002" rtl="0" eaLnBrk="1" latinLnBrk="0" hangingPunct="1">
      <a:defRPr sz="300" kern="1200">
        <a:solidFill>
          <a:schemeClr val="tx1"/>
        </a:solidFill>
        <a:latin typeface="+mn-lt"/>
        <a:ea typeface="+mn-ea"/>
        <a:cs typeface="+mn-cs"/>
      </a:defRPr>
    </a:lvl2pPr>
    <a:lvl3pPr marL="224003" algn="l" defTabSz="112002" rtl="0" eaLnBrk="1" latinLnBrk="0" hangingPunct="1">
      <a:defRPr sz="300" kern="1200">
        <a:solidFill>
          <a:schemeClr val="tx1"/>
        </a:solidFill>
        <a:latin typeface="+mn-lt"/>
        <a:ea typeface="+mn-ea"/>
        <a:cs typeface="+mn-cs"/>
      </a:defRPr>
    </a:lvl3pPr>
    <a:lvl4pPr marL="336005" algn="l" defTabSz="112002" rtl="0" eaLnBrk="1" latinLnBrk="0" hangingPunct="1">
      <a:defRPr sz="300" kern="1200">
        <a:solidFill>
          <a:schemeClr val="tx1"/>
        </a:solidFill>
        <a:latin typeface="+mn-lt"/>
        <a:ea typeface="+mn-ea"/>
        <a:cs typeface="+mn-cs"/>
      </a:defRPr>
    </a:lvl4pPr>
    <a:lvl5pPr marL="448006" algn="l" defTabSz="112002" rtl="0" eaLnBrk="1" latinLnBrk="0" hangingPunct="1">
      <a:defRPr sz="300" kern="1200">
        <a:solidFill>
          <a:schemeClr val="tx1"/>
        </a:solidFill>
        <a:latin typeface="+mn-lt"/>
        <a:ea typeface="+mn-ea"/>
        <a:cs typeface="+mn-cs"/>
      </a:defRPr>
    </a:lvl5pPr>
    <a:lvl6pPr marL="560008" algn="l" defTabSz="112002" rtl="0" eaLnBrk="1" latinLnBrk="0" hangingPunct="1">
      <a:defRPr sz="300" kern="1200">
        <a:solidFill>
          <a:schemeClr val="tx1"/>
        </a:solidFill>
        <a:latin typeface="+mn-lt"/>
        <a:ea typeface="+mn-ea"/>
        <a:cs typeface="+mn-cs"/>
      </a:defRPr>
    </a:lvl6pPr>
    <a:lvl7pPr marL="672010" algn="l" defTabSz="112002" rtl="0" eaLnBrk="1" latinLnBrk="0" hangingPunct="1">
      <a:defRPr sz="300" kern="1200">
        <a:solidFill>
          <a:schemeClr val="tx1"/>
        </a:solidFill>
        <a:latin typeface="+mn-lt"/>
        <a:ea typeface="+mn-ea"/>
        <a:cs typeface="+mn-cs"/>
      </a:defRPr>
    </a:lvl7pPr>
    <a:lvl8pPr marL="784011" algn="l" defTabSz="112002" rtl="0" eaLnBrk="1" latinLnBrk="0" hangingPunct="1">
      <a:defRPr sz="300" kern="1200">
        <a:solidFill>
          <a:schemeClr val="tx1"/>
        </a:solidFill>
        <a:latin typeface="+mn-lt"/>
        <a:ea typeface="+mn-ea"/>
        <a:cs typeface="+mn-cs"/>
      </a:defRPr>
    </a:lvl8pPr>
    <a:lvl9pPr marL="896013" algn="l" defTabSz="112002"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685800"/>
            <a:ext cx="240347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E13FB2-B2F1-1246-8FE9-06A69100E291}" type="slidenum">
              <a:rPr lang="en-US" smtClean="0"/>
              <a:t>1</a:t>
            </a:fld>
            <a:endParaRPr lang="en-US"/>
          </a:p>
        </p:txBody>
      </p:sp>
    </p:spTree>
    <p:extLst>
      <p:ext uri="{BB962C8B-B14F-4D97-AF65-F5344CB8AC3E}">
        <p14:creationId xmlns:p14="http://schemas.microsoft.com/office/powerpoint/2010/main" val="37932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0783" y="3254818"/>
            <a:ext cx="6242209" cy="2245873"/>
          </a:xfrm>
        </p:spPr>
        <p:txBody>
          <a:bodyPr/>
          <a:lstStyle/>
          <a:p>
            <a:r>
              <a:rPr lang="en-GB" smtClean="0"/>
              <a:t>Click to edit Master title style</a:t>
            </a:r>
            <a:endParaRPr lang="en-US"/>
          </a:p>
        </p:txBody>
      </p:sp>
      <p:sp>
        <p:nvSpPr>
          <p:cNvPr id="3" name="Subtitle 2"/>
          <p:cNvSpPr>
            <a:spLocks noGrp="1"/>
          </p:cNvSpPr>
          <p:nvPr>
            <p:ph type="subTitle" idx="1"/>
          </p:nvPr>
        </p:nvSpPr>
        <p:spPr>
          <a:xfrm>
            <a:off x="1101567" y="5937252"/>
            <a:ext cx="5140642" cy="2677583"/>
          </a:xfrm>
        </p:spPr>
        <p:txBody>
          <a:bodyPr/>
          <a:lstStyle>
            <a:lvl1pPr marL="0" indent="0" algn="ctr">
              <a:buNone/>
              <a:defRPr>
                <a:solidFill>
                  <a:schemeClr val="tx1">
                    <a:tint val="75000"/>
                  </a:schemeClr>
                </a:solidFill>
              </a:defRPr>
            </a:lvl1pPr>
            <a:lvl2pPr marL="508885" indent="0" algn="ctr">
              <a:buNone/>
              <a:defRPr>
                <a:solidFill>
                  <a:schemeClr val="tx1">
                    <a:tint val="75000"/>
                  </a:schemeClr>
                </a:solidFill>
              </a:defRPr>
            </a:lvl2pPr>
            <a:lvl3pPr marL="1017768" indent="0" algn="ctr">
              <a:buNone/>
              <a:defRPr>
                <a:solidFill>
                  <a:schemeClr val="tx1">
                    <a:tint val="75000"/>
                  </a:schemeClr>
                </a:solidFill>
              </a:defRPr>
            </a:lvl3pPr>
            <a:lvl4pPr marL="1526653" indent="0" algn="ctr">
              <a:buNone/>
              <a:defRPr>
                <a:solidFill>
                  <a:schemeClr val="tx1">
                    <a:tint val="75000"/>
                  </a:schemeClr>
                </a:solidFill>
              </a:defRPr>
            </a:lvl4pPr>
            <a:lvl5pPr marL="2035537" indent="0" algn="ctr">
              <a:buNone/>
              <a:defRPr>
                <a:solidFill>
                  <a:schemeClr val="tx1">
                    <a:tint val="75000"/>
                  </a:schemeClr>
                </a:solidFill>
              </a:defRPr>
            </a:lvl5pPr>
            <a:lvl6pPr marL="2544420" indent="0" algn="ctr">
              <a:buNone/>
              <a:defRPr>
                <a:solidFill>
                  <a:schemeClr val="tx1">
                    <a:tint val="75000"/>
                  </a:schemeClr>
                </a:solidFill>
              </a:defRPr>
            </a:lvl6pPr>
            <a:lvl7pPr marL="3053305" indent="0" algn="ctr">
              <a:buNone/>
              <a:defRPr>
                <a:solidFill>
                  <a:schemeClr val="tx1">
                    <a:tint val="75000"/>
                  </a:schemeClr>
                </a:solidFill>
              </a:defRPr>
            </a:lvl7pPr>
            <a:lvl8pPr marL="3562190" indent="0" algn="ctr">
              <a:buNone/>
              <a:defRPr>
                <a:solidFill>
                  <a:schemeClr val="tx1">
                    <a:tint val="75000"/>
                  </a:schemeClr>
                </a:solidFill>
              </a:defRPr>
            </a:lvl8pPr>
            <a:lvl9pPr marL="407107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F8D68D-1377-6C43-8BEF-11ADC5100DDE}" type="datetimeFigureOut">
              <a:rPr lang="en-US"/>
              <a:pPr>
                <a:defRPr/>
              </a:pPr>
              <a:t>16/03/20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7832B6-DF35-4646-BD33-AAE2DAE741B5}" type="slidenum">
              <a:rPr lang="en-US"/>
              <a:pPr>
                <a:defRPr/>
              </a:pPr>
              <a:t>‹#›</a:t>
            </a:fld>
            <a:endParaRPr lang="en-US" dirty="0"/>
          </a:p>
        </p:txBody>
      </p:sp>
    </p:spTree>
    <p:extLst>
      <p:ext uri="{BB962C8B-B14F-4D97-AF65-F5344CB8AC3E}">
        <p14:creationId xmlns:p14="http://schemas.microsoft.com/office/powerpoint/2010/main" val="111063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A4BD8-0ED4-DB4D-B012-F2125BFFB3DA}" type="datetimeFigureOut">
              <a:rPr lang="en-US"/>
              <a:pPr>
                <a:defRPr/>
              </a:pPr>
              <a:t>16/03/20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47BB1-2535-754B-90DB-A010AB4038E6}" type="slidenum">
              <a:rPr lang="en-US"/>
              <a:pPr>
                <a:defRPr/>
              </a:pPr>
              <a:t>‹#›</a:t>
            </a:fld>
            <a:endParaRPr lang="en-US" dirty="0"/>
          </a:p>
        </p:txBody>
      </p:sp>
    </p:spTree>
    <p:extLst>
      <p:ext uri="{BB962C8B-B14F-4D97-AF65-F5344CB8AC3E}">
        <p14:creationId xmlns:p14="http://schemas.microsoft.com/office/powerpoint/2010/main" val="26898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24237" y="419589"/>
            <a:ext cx="1652349" cy="893983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67188" y="419589"/>
            <a:ext cx="4834652" cy="893983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486904-AAEE-0347-8FE2-142AB73FE241}" type="datetimeFigureOut">
              <a:rPr lang="en-US"/>
              <a:pPr>
                <a:defRPr/>
              </a:pPr>
              <a:t>16/03/20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009E4-499A-7D44-B02E-34B2998BE2CB}" type="slidenum">
              <a:rPr lang="en-US"/>
              <a:pPr>
                <a:defRPr/>
              </a:pPr>
              <a:t>‹#›</a:t>
            </a:fld>
            <a:endParaRPr lang="en-US" dirty="0"/>
          </a:p>
        </p:txBody>
      </p:sp>
    </p:spTree>
    <p:extLst>
      <p:ext uri="{BB962C8B-B14F-4D97-AF65-F5344CB8AC3E}">
        <p14:creationId xmlns:p14="http://schemas.microsoft.com/office/powerpoint/2010/main" val="167030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FC6D89-ED99-B34D-8394-681C8C703747}" type="datetimeFigureOut">
              <a:rPr lang="en-US"/>
              <a:pPr>
                <a:defRPr/>
              </a:pPr>
              <a:t>16/03/20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B5E14-7F7F-6549-AA94-2974FD2B2EBD}" type="slidenum">
              <a:rPr lang="en-US"/>
              <a:pPr>
                <a:defRPr/>
              </a:pPr>
              <a:t>‹#›</a:t>
            </a:fld>
            <a:endParaRPr lang="en-US" dirty="0"/>
          </a:p>
        </p:txBody>
      </p:sp>
    </p:spTree>
    <p:extLst>
      <p:ext uri="{BB962C8B-B14F-4D97-AF65-F5344CB8AC3E}">
        <p14:creationId xmlns:p14="http://schemas.microsoft.com/office/powerpoint/2010/main" val="122493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0108" y="6732765"/>
            <a:ext cx="6242209" cy="2080948"/>
          </a:xfrm>
        </p:spPr>
        <p:txBody>
          <a:bodyPr anchor="t"/>
          <a:lstStyle>
            <a:lvl1pPr algn="l">
              <a:defRPr sz="4400" b="1" cap="all"/>
            </a:lvl1pPr>
          </a:lstStyle>
          <a:p>
            <a:r>
              <a:rPr lang="en-GB" smtClean="0"/>
              <a:t>Click to edit Master title style</a:t>
            </a:r>
            <a:endParaRPr lang="en-US"/>
          </a:p>
        </p:txBody>
      </p:sp>
      <p:sp>
        <p:nvSpPr>
          <p:cNvPr id="3" name="Text Placeholder 2"/>
          <p:cNvSpPr>
            <a:spLocks noGrp="1"/>
          </p:cNvSpPr>
          <p:nvPr>
            <p:ph type="body" idx="1"/>
          </p:nvPr>
        </p:nvSpPr>
        <p:spPr>
          <a:xfrm>
            <a:off x="580108" y="4440814"/>
            <a:ext cx="6242209" cy="2291952"/>
          </a:xfrm>
        </p:spPr>
        <p:txBody>
          <a:bodyPr anchor="b"/>
          <a:lstStyle>
            <a:lvl1pPr marL="0" indent="0">
              <a:buNone/>
              <a:defRPr sz="2300">
                <a:solidFill>
                  <a:schemeClr val="tx1">
                    <a:tint val="75000"/>
                  </a:schemeClr>
                </a:solidFill>
              </a:defRPr>
            </a:lvl1pPr>
            <a:lvl2pPr marL="508885" indent="0">
              <a:buNone/>
              <a:defRPr sz="2000">
                <a:solidFill>
                  <a:schemeClr val="tx1">
                    <a:tint val="75000"/>
                  </a:schemeClr>
                </a:solidFill>
              </a:defRPr>
            </a:lvl2pPr>
            <a:lvl3pPr marL="1017768" indent="0">
              <a:buNone/>
              <a:defRPr sz="1800">
                <a:solidFill>
                  <a:schemeClr val="tx1">
                    <a:tint val="75000"/>
                  </a:schemeClr>
                </a:solidFill>
              </a:defRPr>
            </a:lvl3pPr>
            <a:lvl4pPr marL="1526653" indent="0">
              <a:buNone/>
              <a:defRPr sz="1600">
                <a:solidFill>
                  <a:schemeClr val="tx1">
                    <a:tint val="75000"/>
                  </a:schemeClr>
                </a:solidFill>
              </a:defRPr>
            </a:lvl4pPr>
            <a:lvl5pPr marL="2035537" indent="0">
              <a:buNone/>
              <a:defRPr sz="1600">
                <a:solidFill>
                  <a:schemeClr val="tx1">
                    <a:tint val="75000"/>
                  </a:schemeClr>
                </a:solidFill>
              </a:defRPr>
            </a:lvl5pPr>
            <a:lvl6pPr marL="2544420" indent="0">
              <a:buNone/>
              <a:defRPr sz="1600">
                <a:solidFill>
                  <a:schemeClr val="tx1">
                    <a:tint val="75000"/>
                  </a:schemeClr>
                </a:solidFill>
              </a:defRPr>
            </a:lvl6pPr>
            <a:lvl7pPr marL="3053305" indent="0">
              <a:buNone/>
              <a:defRPr sz="1600">
                <a:solidFill>
                  <a:schemeClr val="tx1">
                    <a:tint val="75000"/>
                  </a:schemeClr>
                </a:solidFill>
              </a:defRPr>
            </a:lvl7pPr>
            <a:lvl8pPr marL="3562190" indent="0">
              <a:buNone/>
              <a:defRPr sz="1600">
                <a:solidFill>
                  <a:schemeClr val="tx1">
                    <a:tint val="75000"/>
                  </a:schemeClr>
                </a:solidFill>
              </a:defRPr>
            </a:lvl8pPr>
            <a:lvl9pPr marL="407107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D48F4B-07ED-5A49-8D78-72CD217092A2}" type="datetimeFigureOut">
              <a:rPr lang="en-US"/>
              <a:pPr>
                <a:defRPr/>
              </a:pPr>
              <a:t>16/03/20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52F64-B365-6A46-BC46-576BD4E7A379}" type="slidenum">
              <a:rPr lang="en-US"/>
              <a:pPr>
                <a:defRPr/>
              </a:pPr>
              <a:t>‹#›</a:t>
            </a:fld>
            <a:endParaRPr lang="en-US" dirty="0"/>
          </a:p>
        </p:txBody>
      </p:sp>
    </p:spTree>
    <p:extLst>
      <p:ext uri="{BB962C8B-B14F-4D97-AF65-F5344CB8AC3E}">
        <p14:creationId xmlns:p14="http://schemas.microsoft.com/office/powerpoint/2010/main" val="236091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67189" y="2444753"/>
            <a:ext cx="3243500" cy="6914665"/>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733088" y="2444753"/>
            <a:ext cx="3243500" cy="6914665"/>
          </a:xfrm>
        </p:spPr>
        <p:txBody>
          <a:bodyPr/>
          <a:lstStyle>
            <a:lvl1pPr>
              <a:defRPr sz="3100"/>
            </a:lvl1pPr>
            <a:lvl2pPr>
              <a:defRPr sz="26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8A07D1-0FEE-1645-98A9-8231FDAFAD1E}" type="datetimeFigureOut">
              <a:rPr lang="en-US"/>
              <a:pPr>
                <a:defRPr/>
              </a:pPr>
              <a:t>16/03/20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1277F5-8459-574C-AE44-D1125219748C}" type="slidenum">
              <a:rPr lang="en-US"/>
              <a:pPr>
                <a:defRPr/>
              </a:pPr>
              <a:t>‹#›</a:t>
            </a:fld>
            <a:endParaRPr lang="en-US" dirty="0"/>
          </a:p>
        </p:txBody>
      </p:sp>
    </p:spTree>
    <p:extLst>
      <p:ext uri="{BB962C8B-B14F-4D97-AF65-F5344CB8AC3E}">
        <p14:creationId xmlns:p14="http://schemas.microsoft.com/office/powerpoint/2010/main" val="338850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67192" y="2345312"/>
            <a:ext cx="3244776" cy="977415"/>
          </a:xfrm>
        </p:spPr>
        <p:txBody>
          <a:bodyPr anchor="b"/>
          <a:lstStyle>
            <a:lvl1pPr marL="0" indent="0">
              <a:buNone/>
              <a:defRPr sz="2600" b="1"/>
            </a:lvl1pPr>
            <a:lvl2pPr marL="508885" indent="0">
              <a:buNone/>
              <a:defRPr sz="2300" b="1"/>
            </a:lvl2pPr>
            <a:lvl3pPr marL="1017768" indent="0">
              <a:buNone/>
              <a:defRPr sz="2000" b="1"/>
            </a:lvl3pPr>
            <a:lvl4pPr marL="1526653" indent="0">
              <a:buNone/>
              <a:defRPr sz="1800" b="1"/>
            </a:lvl4pPr>
            <a:lvl5pPr marL="2035537" indent="0">
              <a:buNone/>
              <a:defRPr sz="1800" b="1"/>
            </a:lvl5pPr>
            <a:lvl6pPr marL="2544420" indent="0">
              <a:buNone/>
              <a:defRPr sz="1800" b="1"/>
            </a:lvl6pPr>
            <a:lvl7pPr marL="3053305" indent="0">
              <a:buNone/>
              <a:defRPr sz="1800" b="1"/>
            </a:lvl7pPr>
            <a:lvl8pPr marL="3562190" indent="0">
              <a:buNone/>
              <a:defRPr sz="1800" b="1"/>
            </a:lvl8pPr>
            <a:lvl9pPr marL="407107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367192" y="3322726"/>
            <a:ext cx="3244776" cy="6036690"/>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730536" y="2345312"/>
            <a:ext cx="3246050" cy="977415"/>
          </a:xfrm>
        </p:spPr>
        <p:txBody>
          <a:bodyPr anchor="b"/>
          <a:lstStyle>
            <a:lvl1pPr marL="0" indent="0">
              <a:buNone/>
              <a:defRPr sz="2600" b="1"/>
            </a:lvl1pPr>
            <a:lvl2pPr marL="508885" indent="0">
              <a:buNone/>
              <a:defRPr sz="2300" b="1"/>
            </a:lvl2pPr>
            <a:lvl3pPr marL="1017768" indent="0">
              <a:buNone/>
              <a:defRPr sz="2000" b="1"/>
            </a:lvl3pPr>
            <a:lvl4pPr marL="1526653" indent="0">
              <a:buNone/>
              <a:defRPr sz="1800" b="1"/>
            </a:lvl4pPr>
            <a:lvl5pPr marL="2035537" indent="0">
              <a:buNone/>
              <a:defRPr sz="1800" b="1"/>
            </a:lvl5pPr>
            <a:lvl6pPr marL="2544420" indent="0">
              <a:buNone/>
              <a:defRPr sz="1800" b="1"/>
            </a:lvl6pPr>
            <a:lvl7pPr marL="3053305" indent="0">
              <a:buNone/>
              <a:defRPr sz="1800" b="1"/>
            </a:lvl7pPr>
            <a:lvl8pPr marL="3562190" indent="0">
              <a:buNone/>
              <a:defRPr sz="1800" b="1"/>
            </a:lvl8pPr>
            <a:lvl9pPr marL="407107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3730536" y="3322726"/>
            <a:ext cx="3246050" cy="6036690"/>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7102F3-584C-C649-B829-C75DDA33CF90}" type="datetimeFigureOut">
              <a:rPr lang="en-US"/>
              <a:pPr>
                <a:defRPr/>
              </a:pPr>
              <a:t>16/03/20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B7AA8F-BA0B-C94E-86E8-C56D7B9C0A38}" type="slidenum">
              <a:rPr lang="en-US"/>
              <a:pPr>
                <a:defRPr/>
              </a:pPr>
              <a:t>‹#›</a:t>
            </a:fld>
            <a:endParaRPr lang="en-US" dirty="0"/>
          </a:p>
        </p:txBody>
      </p:sp>
    </p:spTree>
    <p:extLst>
      <p:ext uri="{BB962C8B-B14F-4D97-AF65-F5344CB8AC3E}">
        <p14:creationId xmlns:p14="http://schemas.microsoft.com/office/powerpoint/2010/main" val="156216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419667-23E5-594D-BA3C-FCC398397728}" type="datetimeFigureOut">
              <a:rPr lang="en-US"/>
              <a:pPr>
                <a:defRPr/>
              </a:pPr>
              <a:t>16/03/20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00FADE-92D8-7C41-813E-1A7AD6F9BC68}" type="slidenum">
              <a:rPr lang="en-US"/>
              <a:pPr>
                <a:defRPr/>
              </a:pPr>
              <a:t>‹#›</a:t>
            </a:fld>
            <a:endParaRPr lang="en-US" dirty="0"/>
          </a:p>
        </p:txBody>
      </p:sp>
    </p:spTree>
    <p:extLst>
      <p:ext uri="{BB962C8B-B14F-4D97-AF65-F5344CB8AC3E}">
        <p14:creationId xmlns:p14="http://schemas.microsoft.com/office/powerpoint/2010/main" val="8219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8E7360-6D32-274E-A193-1D7B4352A15C}" type="datetimeFigureOut">
              <a:rPr lang="en-US"/>
              <a:pPr>
                <a:defRPr/>
              </a:pPr>
              <a:t>16/03/20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F230A8-FC4C-C949-89EA-22CE18FC72A6}" type="slidenum">
              <a:rPr lang="en-US"/>
              <a:pPr>
                <a:defRPr/>
              </a:pPr>
              <a:t>‹#›</a:t>
            </a:fld>
            <a:endParaRPr lang="en-US" dirty="0"/>
          </a:p>
        </p:txBody>
      </p:sp>
    </p:spTree>
    <p:extLst>
      <p:ext uri="{BB962C8B-B14F-4D97-AF65-F5344CB8AC3E}">
        <p14:creationId xmlns:p14="http://schemas.microsoft.com/office/powerpoint/2010/main" val="296076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7192" y="417161"/>
            <a:ext cx="2416052" cy="1775355"/>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2871215" y="417162"/>
            <a:ext cx="4105374" cy="894225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67192" y="2192518"/>
            <a:ext cx="2416052" cy="7166902"/>
          </a:xfrm>
        </p:spPr>
        <p:txBody>
          <a:bodyPr/>
          <a:lstStyle>
            <a:lvl1pPr marL="0" indent="0">
              <a:buNone/>
              <a:defRPr sz="1600"/>
            </a:lvl1pPr>
            <a:lvl2pPr marL="508885" indent="0">
              <a:buNone/>
              <a:defRPr sz="1300"/>
            </a:lvl2pPr>
            <a:lvl3pPr marL="1017768" indent="0">
              <a:buNone/>
              <a:defRPr sz="1100"/>
            </a:lvl3pPr>
            <a:lvl4pPr marL="1526653" indent="0">
              <a:buNone/>
              <a:defRPr sz="1000"/>
            </a:lvl4pPr>
            <a:lvl5pPr marL="2035537" indent="0">
              <a:buNone/>
              <a:defRPr sz="1000"/>
            </a:lvl5pPr>
            <a:lvl6pPr marL="2544420" indent="0">
              <a:buNone/>
              <a:defRPr sz="1000"/>
            </a:lvl6pPr>
            <a:lvl7pPr marL="3053305" indent="0">
              <a:buNone/>
              <a:defRPr sz="1000"/>
            </a:lvl7pPr>
            <a:lvl8pPr marL="3562190" indent="0">
              <a:buNone/>
              <a:defRPr sz="1000"/>
            </a:lvl8pPr>
            <a:lvl9pPr marL="407107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D9F30D-5FB0-6A44-8057-49B7CA187DC9}" type="datetimeFigureOut">
              <a:rPr lang="en-US"/>
              <a:pPr>
                <a:defRPr/>
              </a:pPr>
              <a:t>16/03/20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57A3C-D6E2-0D44-B1F8-0B5D5C6DCCB3}" type="slidenum">
              <a:rPr lang="en-US"/>
              <a:pPr>
                <a:defRPr/>
              </a:pPr>
              <a:t>‹#›</a:t>
            </a:fld>
            <a:endParaRPr lang="en-US" dirty="0"/>
          </a:p>
        </p:txBody>
      </p:sp>
    </p:spTree>
    <p:extLst>
      <p:ext uri="{BB962C8B-B14F-4D97-AF65-F5344CB8AC3E}">
        <p14:creationId xmlns:p14="http://schemas.microsoft.com/office/powerpoint/2010/main" val="192814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431" y="7334252"/>
            <a:ext cx="4406265" cy="865850"/>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1439431" y="936184"/>
            <a:ext cx="4406265" cy="6286500"/>
          </a:xfrm>
        </p:spPr>
        <p:txBody>
          <a:bodyPr rtlCol="0">
            <a:normAutofit/>
          </a:bodyPr>
          <a:lstStyle>
            <a:lvl1pPr marL="0" indent="0">
              <a:buNone/>
              <a:defRPr sz="3600"/>
            </a:lvl1pPr>
            <a:lvl2pPr marL="508885" indent="0">
              <a:buNone/>
              <a:defRPr sz="3100"/>
            </a:lvl2pPr>
            <a:lvl3pPr marL="1017768" indent="0">
              <a:buNone/>
              <a:defRPr sz="2600"/>
            </a:lvl3pPr>
            <a:lvl4pPr marL="1526653" indent="0">
              <a:buNone/>
              <a:defRPr sz="2300"/>
            </a:lvl4pPr>
            <a:lvl5pPr marL="2035537" indent="0">
              <a:buNone/>
              <a:defRPr sz="2300"/>
            </a:lvl5pPr>
            <a:lvl6pPr marL="2544420" indent="0">
              <a:buNone/>
              <a:defRPr sz="2300"/>
            </a:lvl6pPr>
            <a:lvl7pPr marL="3053305" indent="0">
              <a:buNone/>
              <a:defRPr sz="2300"/>
            </a:lvl7pPr>
            <a:lvl8pPr marL="3562190" indent="0">
              <a:buNone/>
              <a:defRPr sz="2300"/>
            </a:lvl8pPr>
            <a:lvl9pPr marL="4071073" indent="0">
              <a:buNone/>
              <a:defRPr sz="2300"/>
            </a:lvl9pPr>
          </a:lstStyle>
          <a:p>
            <a:pPr lvl="0"/>
            <a:endParaRPr lang="en-US" noProof="0" dirty="0"/>
          </a:p>
        </p:txBody>
      </p:sp>
      <p:sp>
        <p:nvSpPr>
          <p:cNvPr id="4" name="Text Placeholder 3"/>
          <p:cNvSpPr>
            <a:spLocks noGrp="1"/>
          </p:cNvSpPr>
          <p:nvPr>
            <p:ph type="body" sz="half" idx="2"/>
          </p:nvPr>
        </p:nvSpPr>
        <p:spPr>
          <a:xfrm>
            <a:off x="1439431" y="8200102"/>
            <a:ext cx="4406265" cy="1229650"/>
          </a:xfrm>
        </p:spPr>
        <p:txBody>
          <a:bodyPr/>
          <a:lstStyle>
            <a:lvl1pPr marL="0" indent="0">
              <a:buNone/>
              <a:defRPr sz="1600"/>
            </a:lvl1pPr>
            <a:lvl2pPr marL="508885" indent="0">
              <a:buNone/>
              <a:defRPr sz="1300"/>
            </a:lvl2pPr>
            <a:lvl3pPr marL="1017768" indent="0">
              <a:buNone/>
              <a:defRPr sz="1100"/>
            </a:lvl3pPr>
            <a:lvl4pPr marL="1526653" indent="0">
              <a:buNone/>
              <a:defRPr sz="1000"/>
            </a:lvl4pPr>
            <a:lvl5pPr marL="2035537" indent="0">
              <a:buNone/>
              <a:defRPr sz="1000"/>
            </a:lvl5pPr>
            <a:lvl6pPr marL="2544420" indent="0">
              <a:buNone/>
              <a:defRPr sz="1000"/>
            </a:lvl6pPr>
            <a:lvl7pPr marL="3053305" indent="0">
              <a:buNone/>
              <a:defRPr sz="1000"/>
            </a:lvl7pPr>
            <a:lvl8pPr marL="3562190" indent="0">
              <a:buNone/>
              <a:defRPr sz="1000"/>
            </a:lvl8pPr>
            <a:lvl9pPr marL="407107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2AC7-BDBF-0F49-AAF7-5CC4C99CC5C8}" type="datetimeFigureOut">
              <a:rPr lang="en-US"/>
              <a:pPr>
                <a:defRPr/>
              </a:pPr>
              <a:t>16/03/20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1CC6A-655D-4347-A088-6E3EE5EF1007}" type="slidenum">
              <a:rPr lang="en-US"/>
              <a:pPr>
                <a:defRPr/>
              </a:pPr>
              <a:t>‹#›</a:t>
            </a:fld>
            <a:endParaRPr lang="en-US" dirty="0"/>
          </a:p>
        </p:txBody>
      </p:sp>
    </p:spTree>
    <p:extLst>
      <p:ext uri="{BB962C8B-B14F-4D97-AF65-F5344CB8AC3E}">
        <p14:creationId xmlns:p14="http://schemas.microsoft.com/office/powerpoint/2010/main" val="1569220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7035" y="419712"/>
            <a:ext cx="6609706" cy="17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777" tIns="50890" rIns="101777" bIns="5089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367035" y="2444660"/>
            <a:ext cx="6609706" cy="691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777" tIns="50890" rIns="101777" bIns="5089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67035" y="9710902"/>
            <a:ext cx="1713727" cy="557918"/>
          </a:xfrm>
          <a:prstGeom prst="rect">
            <a:avLst/>
          </a:prstGeom>
        </p:spPr>
        <p:txBody>
          <a:bodyPr vert="horz" lIns="101777" tIns="50890" rIns="101777" bIns="50890" rtlCol="0" anchor="ctr"/>
          <a:lstStyle>
            <a:lvl1pPr algn="l" defTabSz="508885" fontAlgn="auto">
              <a:spcBef>
                <a:spcPts val="0"/>
              </a:spcBef>
              <a:spcAft>
                <a:spcPts val="0"/>
              </a:spcAft>
              <a:defRPr sz="1300">
                <a:solidFill>
                  <a:schemeClr val="tx1">
                    <a:tint val="75000"/>
                  </a:schemeClr>
                </a:solidFill>
                <a:latin typeface="+mn-lt"/>
                <a:ea typeface="+mn-ea"/>
                <a:cs typeface="+mn-cs"/>
              </a:defRPr>
            </a:lvl1pPr>
          </a:lstStyle>
          <a:p>
            <a:pPr>
              <a:defRPr/>
            </a:pPr>
            <a:fld id="{AD40283B-B6C5-DC4B-946D-BE6AA8067D26}" type="datetimeFigureOut">
              <a:rPr lang="en-US"/>
              <a:pPr>
                <a:defRPr/>
              </a:pPr>
              <a:t>16/03/20</a:t>
            </a:fld>
            <a:endParaRPr lang="en-US" dirty="0"/>
          </a:p>
        </p:txBody>
      </p:sp>
      <p:sp>
        <p:nvSpPr>
          <p:cNvPr id="5" name="Footer Placeholder 4"/>
          <p:cNvSpPr>
            <a:spLocks noGrp="1"/>
          </p:cNvSpPr>
          <p:nvPr>
            <p:ph type="ftr" sz="quarter" idx="3"/>
          </p:nvPr>
        </p:nvSpPr>
        <p:spPr>
          <a:xfrm>
            <a:off x="2509098" y="9710902"/>
            <a:ext cx="2325580" cy="557918"/>
          </a:xfrm>
          <a:prstGeom prst="rect">
            <a:avLst/>
          </a:prstGeom>
        </p:spPr>
        <p:txBody>
          <a:bodyPr vert="horz" lIns="101777" tIns="50890" rIns="101777" bIns="50890" rtlCol="0" anchor="ctr"/>
          <a:lstStyle>
            <a:lvl1pPr algn="ctr" defTabSz="508885" fontAlgn="auto">
              <a:spcBef>
                <a:spcPts val="0"/>
              </a:spcBef>
              <a:spcAft>
                <a:spcPts val="0"/>
              </a:spcAft>
              <a:defRPr sz="13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5263013" y="9710902"/>
            <a:ext cx="1713727" cy="557918"/>
          </a:xfrm>
          <a:prstGeom prst="rect">
            <a:avLst/>
          </a:prstGeom>
        </p:spPr>
        <p:txBody>
          <a:bodyPr vert="horz" lIns="101777" tIns="50890" rIns="101777" bIns="50890" rtlCol="0" anchor="ctr"/>
          <a:lstStyle>
            <a:lvl1pPr algn="r" defTabSz="508885" fontAlgn="auto">
              <a:spcBef>
                <a:spcPts val="0"/>
              </a:spcBef>
              <a:spcAft>
                <a:spcPts val="0"/>
              </a:spcAft>
              <a:defRPr sz="1300">
                <a:solidFill>
                  <a:schemeClr val="tx1">
                    <a:tint val="75000"/>
                  </a:schemeClr>
                </a:solidFill>
                <a:latin typeface="+mn-lt"/>
                <a:ea typeface="+mn-ea"/>
                <a:cs typeface="+mn-cs"/>
              </a:defRPr>
            </a:lvl1pPr>
          </a:lstStyle>
          <a:p>
            <a:pPr>
              <a:defRPr/>
            </a:pPr>
            <a:fld id="{5BF0278E-CD33-D044-ABF4-4A0762F121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674"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508674"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508674"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508674"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508674"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112002" algn="ctr" defTabSz="508674" rtl="0" fontAlgn="base">
        <a:spcBef>
          <a:spcPct val="0"/>
        </a:spcBef>
        <a:spcAft>
          <a:spcPct val="0"/>
        </a:spcAft>
        <a:defRPr sz="4900">
          <a:solidFill>
            <a:schemeClr val="tx1"/>
          </a:solidFill>
          <a:latin typeface="Calibri" charset="0"/>
          <a:ea typeface="ＭＳ Ｐゴシック" charset="0"/>
          <a:cs typeface="ＭＳ Ｐゴシック" charset="0"/>
        </a:defRPr>
      </a:lvl6pPr>
      <a:lvl7pPr marL="224003" algn="ctr" defTabSz="508674" rtl="0" fontAlgn="base">
        <a:spcBef>
          <a:spcPct val="0"/>
        </a:spcBef>
        <a:spcAft>
          <a:spcPct val="0"/>
        </a:spcAft>
        <a:defRPr sz="4900">
          <a:solidFill>
            <a:schemeClr val="tx1"/>
          </a:solidFill>
          <a:latin typeface="Calibri" charset="0"/>
          <a:ea typeface="ＭＳ Ｐゴシック" charset="0"/>
          <a:cs typeface="ＭＳ Ｐゴシック" charset="0"/>
        </a:defRPr>
      </a:lvl7pPr>
      <a:lvl8pPr marL="336005" algn="ctr" defTabSz="508674" rtl="0" fontAlgn="base">
        <a:spcBef>
          <a:spcPct val="0"/>
        </a:spcBef>
        <a:spcAft>
          <a:spcPct val="0"/>
        </a:spcAft>
        <a:defRPr sz="4900">
          <a:solidFill>
            <a:schemeClr val="tx1"/>
          </a:solidFill>
          <a:latin typeface="Calibri" charset="0"/>
          <a:ea typeface="ＭＳ Ｐゴシック" charset="0"/>
          <a:cs typeface="ＭＳ Ｐゴシック" charset="0"/>
        </a:defRPr>
      </a:lvl8pPr>
      <a:lvl9pPr marL="448006" algn="ctr" defTabSz="508674" rtl="0" fontAlgn="base">
        <a:spcBef>
          <a:spcPct val="0"/>
        </a:spcBef>
        <a:spcAft>
          <a:spcPct val="0"/>
        </a:spcAft>
        <a:defRPr sz="4900">
          <a:solidFill>
            <a:schemeClr val="tx1"/>
          </a:solidFill>
          <a:latin typeface="Calibri" charset="0"/>
          <a:ea typeface="ＭＳ Ｐゴシック" charset="0"/>
          <a:cs typeface="ＭＳ Ｐゴシック" charset="0"/>
        </a:defRPr>
      </a:lvl9pPr>
    </p:titleStyle>
    <p:bodyStyle>
      <a:lvl1pPr marL="381505" indent="-381505" algn="l" defTabSz="508674"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ＭＳ Ｐゴシック" charset="0"/>
        </a:defRPr>
      </a:lvl1pPr>
      <a:lvl2pPr marL="826790" indent="-317726" algn="l" defTabSz="508674"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72073" indent="-254337" algn="l" defTabSz="508674"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3pPr>
      <a:lvl4pPr marL="1780747" indent="-254337" algn="l" defTabSz="508674"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4pPr>
      <a:lvl5pPr marL="2289810" indent="-254337" algn="l" defTabSz="508674"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5pPr>
      <a:lvl6pPr marL="2798864" indent="-254442" algn="l" defTabSz="508885" rtl="0" eaLnBrk="1" latinLnBrk="0" hangingPunct="1">
        <a:spcBef>
          <a:spcPct val="20000"/>
        </a:spcBef>
        <a:buFont typeface="Arial"/>
        <a:buChar char="•"/>
        <a:defRPr sz="2300" kern="1200">
          <a:solidFill>
            <a:schemeClr val="tx1"/>
          </a:solidFill>
          <a:latin typeface="+mn-lt"/>
          <a:ea typeface="+mn-ea"/>
          <a:cs typeface="+mn-cs"/>
        </a:defRPr>
      </a:lvl6pPr>
      <a:lvl7pPr marL="3307747" indent="-254442" algn="l" defTabSz="508885" rtl="0" eaLnBrk="1" latinLnBrk="0" hangingPunct="1">
        <a:spcBef>
          <a:spcPct val="20000"/>
        </a:spcBef>
        <a:buFont typeface="Arial"/>
        <a:buChar char="•"/>
        <a:defRPr sz="2300" kern="1200">
          <a:solidFill>
            <a:schemeClr val="tx1"/>
          </a:solidFill>
          <a:latin typeface="+mn-lt"/>
          <a:ea typeface="+mn-ea"/>
          <a:cs typeface="+mn-cs"/>
        </a:defRPr>
      </a:lvl7pPr>
      <a:lvl8pPr marL="3816632" indent="-254442" algn="l" defTabSz="508885" rtl="0" eaLnBrk="1" latinLnBrk="0" hangingPunct="1">
        <a:spcBef>
          <a:spcPct val="20000"/>
        </a:spcBef>
        <a:buFont typeface="Arial"/>
        <a:buChar char="•"/>
        <a:defRPr sz="2300" kern="1200">
          <a:solidFill>
            <a:schemeClr val="tx1"/>
          </a:solidFill>
          <a:latin typeface="+mn-lt"/>
          <a:ea typeface="+mn-ea"/>
          <a:cs typeface="+mn-cs"/>
        </a:defRPr>
      </a:lvl8pPr>
      <a:lvl9pPr marL="4325517" indent="-254442" algn="l" defTabSz="508885"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08885" rtl="0" eaLnBrk="1" latinLnBrk="0" hangingPunct="1">
        <a:defRPr sz="2000" kern="1200">
          <a:solidFill>
            <a:schemeClr val="tx1"/>
          </a:solidFill>
          <a:latin typeface="+mn-lt"/>
          <a:ea typeface="+mn-ea"/>
          <a:cs typeface="+mn-cs"/>
        </a:defRPr>
      </a:lvl1pPr>
      <a:lvl2pPr marL="508885" algn="l" defTabSz="508885" rtl="0" eaLnBrk="1" latinLnBrk="0" hangingPunct="1">
        <a:defRPr sz="2000" kern="1200">
          <a:solidFill>
            <a:schemeClr val="tx1"/>
          </a:solidFill>
          <a:latin typeface="+mn-lt"/>
          <a:ea typeface="+mn-ea"/>
          <a:cs typeface="+mn-cs"/>
        </a:defRPr>
      </a:lvl2pPr>
      <a:lvl3pPr marL="1017768" algn="l" defTabSz="508885" rtl="0" eaLnBrk="1" latinLnBrk="0" hangingPunct="1">
        <a:defRPr sz="2000" kern="1200">
          <a:solidFill>
            <a:schemeClr val="tx1"/>
          </a:solidFill>
          <a:latin typeface="+mn-lt"/>
          <a:ea typeface="+mn-ea"/>
          <a:cs typeface="+mn-cs"/>
        </a:defRPr>
      </a:lvl3pPr>
      <a:lvl4pPr marL="1526653" algn="l" defTabSz="508885" rtl="0" eaLnBrk="1" latinLnBrk="0" hangingPunct="1">
        <a:defRPr sz="2000" kern="1200">
          <a:solidFill>
            <a:schemeClr val="tx1"/>
          </a:solidFill>
          <a:latin typeface="+mn-lt"/>
          <a:ea typeface="+mn-ea"/>
          <a:cs typeface="+mn-cs"/>
        </a:defRPr>
      </a:lvl4pPr>
      <a:lvl5pPr marL="2035537" algn="l" defTabSz="508885" rtl="0" eaLnBrk="1" latinLnBrk="0" hangingPunct="1">
        <a:defRPr sz="2000" kern="1200">
          <a:solidFill>
            <a:schemeClr val="tx1"/>
          </a:solidFill>
          <a:latin typeface="+mn-lt"/>
          <a:ea typeface="+mn-ea"/>
          <a:cs typeface="+mn-cs"/>
        </a:defRPr>
      </a:lvl5pPr>
      <a:lvl6pPr marL="2544420" algn="l" defTabSz="508885" rtl="0" eaLnBrk="1" latinLnBrk="0" hangingPunct="1">
        <a:defRPr sz="2000" kern="1200">
          <a:solidFill>
            <a:schemeClr val="tx1"/>
          </a:solidFill>
          <a:latin typeface="+mn-lt"/>
          <a:ea typeface="+mn-ea"/>
          <a:cs typeface="+mn-cs"/>
        </a:defRPr>
      </a:lvl6pPr>
      <a:lvl7pPr marL="3053305" algn="l" defTabSz="508885" rtl="0" eaLnBrk="1" latinLnBrk="0" hangingPunct="1">
        <a:defRPr sz="2000" kern="1200">
          <a:solidFill>
            <a:schemeClr val="tx1"/>
          </a:solidFill>
          <a:latin typeface="+mn-lt"/>
          <a:ea typeface="+mn-ea"/>
          <a:cs typeface="+mn-cs"/>
        </a:defRPr>
      </a:lvl7pPr>
      <a:lvl8pPr marL="3562190" algn="l" defTabSz="508885" rtl="0" eaLnBrk="1" latinLnBrk="0" hangingPunct="1">
        <a:defRPr sz="2000" kern="1200">
          <a:solidFill>
            <a:schemeClr val="tx1"/>
          </a:solidFill>
          <a:latin typeface="+mn-lt"/>
          <a:ea typeface="+mn-ea"/>
          <a:cs typeface="+mn-cs"/>
        </a:defRPr>
      </a:lvl8pPr>
      <a:lvl9pPr marL="4071073" algn="l" defTabSz="5088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oleObject" Target="../embeddings/oleObject2.bin"/><Relationship Id="rId13" Type="http://schemas.openxmlformats.org/officeDocument/2006/relationships/oleObject" Target="../embeddings/Microsoft_Excel_97_-_2004_Worksheet2.xls"/><Relationship Id="rId14" Type="http://schemas.openxmlformats.org/officeDocument/2006/relationships/image" Target="../media/image2.png"/><Relationship Id="rId1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image" Target="../media/image4.emf"/><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oleObject" Target="../embeddings/oleObject1.bin"/><Relationship Id="rId9" Type="http://schemas.openxmlformats.org/officeDocument/2006/relationships/oleObject" Target="../embeddings/Microsoft_Excel_97_-_2004_Worksheet1.xls"/><Relationship Id="rId10"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C8">
            <a:alpha val="47058"/>
          </a:srgbClr>
        </a:solidFill>
        <a:effectLst/>
      </p:bgPr>
    </p:bg>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7845365" y="9322513"/>
            <a:ext cx="1677872" cy="105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401" tIns="22401" rIns="22401" bIns="22401"/>
          <a:lstStyle>
            <a:lvl1pPr eaLnBrk="0" hangingPunct="0">
              <a:defRPr sz="8200">
                <a:solidFill>
                  <a:schemeClr val="tx1"/>
                </a:solidFill>
                <a:latin typeface="Calibri" charset="0"/>
                <a:ea typeface="ＭＳ Ｐゴシック" charset="0"/>
                <a:cs typeface="ＭＳ Ｐゴシック" charset="0"/>
              </a:defRPr>
            </a:lvl1pPr>
            <a:lvl2pPr marL="742950" indent="-285750" eaLnBrk="0" hangingPunct="0">
              <a:defRPr sz="8200">
                <a:solidFill>
                  <a:schemeClr val="tx1"/>
                </a:solidFill>
                <a:latin typeface="Calibri" charset="0"/>
                <a:ea typeface="ＭＳ Ｐゴシック" charset="0"/>
              </a:defRPr>
            </a:lvl2pPr>
            <a:lvl3pPr marL="1143000" indent="-228600" eaLnBrk="0" hangingPunct="0">
              <a:defRPr sz="8200">
                <a:solidFill>
                  <a:schemeClr val="tx1"/>
                </a:solidFill>
                <a:latin typeface="Calibri" charset="0"/>
                <a:ea typeface="ＭＳ Ｐゴシック" charset="0"/>
              </a:defRPr>
            </a:lvl3pPr>
            <a:lvl4pPr marL="1600200" indent="-228600" eaLnBrk="0" hangingPunct="0">
              <a:defRPr sz="8200">
                <a:solidFill>
                  <a:schemeClr val="tx1"/>
                </a:solidFill>
                <a:latin typeface="Calibri" charset="0"/>
                <a:ea typeface="ＭＳ Ｐゴシック" charset="0"/>
              </a:defRPr>
            </a:lvl4pPr>
            <a:lvl5pPr marL="2057400" indent="-228600" eaLnBrk="0" hangingPunct="0">
              <a:defRPr sz="8200">
                <a:solidFill>
                  <a:schemeClr val="tx1"/>
                </a:solidFill>
                <a:latin typeface="Calibri" charset="0"/>
                <a:ea typeface="ＭＳ Ｐゴシック" charset="0"/>
              </a:defRPr>
            </a:lvl5pPr>
            <a:lvl6pPr marL="2514600" indent="-228600" eaLnBrk="0" fontAlgn="base" hangingPunct="0">
              <a:spcBef>
                <a:spcPct val="0"/>
              </a:spcBef>
              <a:spcAft>
                <a:spcPct val="0"/>
              </a:spcAft>
              <a:defRPr sz="8200">
                <a:solidFill>
                  <a:schemeClr val="tx1"/>
                </a:solidFill>
                <a:latin typeface="Calibri" charset="0"/>
                <a:ea typeface="ＭＳ Ｐゴシック" charset="0"/>
              </a:defRPr>
            </a:lvl6pPr>
            <a:lvl7pPr marL="2971800" indent="-228600" eaLnBrk="0" fontAlgn="base" hangingPunct="0">
              <a:spcBef>
                <a:spcPct val="0"/>
              </a:spcBef>
              <a:spcAft>
                <a:spcPct val="0"/>
              </a:spcAft>
              <a:defRPr sz="8200">
                <a:solidFill>
                  <a:schemeClr val="tx1"/>
                </a:solidFill>
                <a:latin typeface="Calibri" charset="0"/>
                <a:ea typeface="ＭＳ Ｐゴシック" charset="0"/>
              </a:defRPr>
            </a:lvl7pPr>
            <a:lvl8pPr marL="3429000" indent="-228600" eaLnBrk="0" fontAlgn="base" hangingPunct="0">
              <a:spcBef>
                <a:spcPct val="0"/>
              </a:spcBef>
              <a:spcAft>
                <a:spcPct val="0"/>
              </a:spcAft>
              <a:defRPr sz="8200">
                <a:solidFill>
                  <a:schemeClr val="tx1"/>
                </a:solidFill>
                <a:latin typeface="Calibri" charset="0"/>
                <a:ea typeface="ＭＳ Ｐゴシック" charset="0"/>
              </a:defRPr>
            </a:lvl8pPr>
            <a:lvl9pPr marL="3886200" indent="-228600" eaLnBrk="0" fontAlgn="base" hangingPunct="0">
              <a:spcBef>
                <a:spcPct val="0"/>
              </a:spcBef>
              <a:spcAft>
                <a:spcPct val="0"/>
              </a:spcAft>
              <a:defRPr sz="8200">
                <a:solidFill>
                  <a:schemeClr val="tx1"/>
                </a:solidFill>
                <a:latin typeface="Calibri" charset="0"/>
                <a:ea typeface="ＭＳ Ｐゴシック" charset="0"/>
              </a:defRPr>
            </a:lvl9pPr>
          </a:lstStyle>
          <a:p>
            <a:pPr algn="ctr" defTabSz="224003" eaLnBrk="1" hangingPunct="1"/>
            <a:endParaRPr lang="en-GB" sz="800">
              <a:latin typeface="Helvetica" charset="0"/>
            </a:endParaRPr>
          </a:p>
        </p:txBody>
      </p:sp>
      <p:pic>
        <p:nvPicPr>
          <p:cNvPr id="13315" name="Picture 19" descr="KPA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06" y="41894"/>
            <a:ext cx="1006646" cy="4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1" descr="KPA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998" y="83003"/>
            <a:ext cx="1006646" cy="4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514311" y="105713"/>
            <a:ext cx="6196407" cy="125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401" tIns="11200" rIns="22401" bIns="11200">
            <a:spAutoFit/>
          </a:bodyPr>
          <a:lstStyle/>
          <a:p>
            <a:pPr algn="ctr"/>
            <a:r>
              <a:rPr lang="en-GB" sz="2400" b="1" dirty="0">
                <a:solidFill>
                  <a:srgbClr val="0000FF"/>
                </a:solidFill>
              </a:rPr>
              <a:t>Locating the lacunae:  </a:t>
            </a:r>
          </a:p>
          <a:p>
            <a:r>
              <a:rPr lang="en-GB" sz="1600" dirty="0">
                <a:solidFill>
                  <a:srgbClr val="0000FF"/>
                </a:solidFill>
              </a:rPr>
              <a:t>  Issues in recruiting male participants for interview in a sensitive subject</a:t>
            </a:r>
          </a:p>
          <a:p>
            <a:pPr algn="ctr"/>
            <a:r>
              <a:rPr lang="en-GB" sz="900" b="1" dirty="0"/>
              <a:t>Robin Hadley, PhD candidate, </a:t>
            </a:r>
            <a:r>
              <a:rPr lang="en-GB" sz="900" b="1"/>
              <a:t>Keele University. </a:t>
            </a:r>
            <a:r>
              <a:rPr lang="en-GB" sz="900" b="1" dirty="0">
                <a:cs typeface="Arial" charset="0"/>
              </a:rPr>
              <a:t>Email: r.a.hadley@keele.ac.uk</a:t>
            </a:r>
          </a:p>
          <a:p>
            <a:endParaRPr lang="en-GB" sz="1300" dirty="0"/>
          </a:p>
          <a:p>
            <a:r>
              <a:rPr lang="en-GB" sz="1600" dirty="0"/>
              <a:t> </a:t>
            </a:r>
            <a:endParaRPr lang="en-US" sz="1600" dirty="0"/>
          </a:p>
        </p:txBody>
      </p:sp>
      <p:pic>
        <p:nvPicPr>
          <p:cNvPr id="13318"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0792" y="569665"/>
            <a:ext cx="362407" cy="39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5" descr="Keele_Logo_vertical_stacked_cmyk.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178" y="80262"/>
            <a:ext cx="269107" cy="40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72" y="564966"/>
            <a:ext cx="362407" cy="39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7" descr="Keele_Logo_vertical_stacked_cmyk.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6891" y="117848"/>
            <a:ext cx="269107" cy="40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ontent Placeholder 13"/>
          <p:cNvSpPr txBox="1">
            <a:spLocks/>
          </p:cNvSpPr>
          <p:nvPr/>
        </p:nvSpPr>
        <p:spPr bwMode="auto">
          <a:xfrm>
            <a:off x="177734" y="1434534"/>
            <a:ext cx="2018690" cy="2378182"/>
          </a:xfrm>
          <a:prstGeom prst="rect">
            <a:avLst/>
          </a:prstGeom>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lIns="22887" tIns="11731" rIns="22887" bIns="11731">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ct val="20000"/>
              </a:spcBef>
              <a:buFont typeface="Arial" charset="0"/>
              <a:buNone/>
              <a:defRPr/>
            </a:pPr>
            <a:r>
              <a:rPr lang="en-US" sz="900" b="1" dirty="0">
                <a:solidFill>
                  <a:srgbClr val="660066"/>
                </a:solidFill>
                <a:latin typeface="Calibri" charset="0"/>
              </a:rPr>
              <a:t>The aim of this study was to examine the lives of older involuntarily childless (IvC) men. </a:t>
            </a:r>
            <a:r>
              <a:rPr lang="en-GB" sz="900" b="1" dirty="0">
                <a:solidFill>
                  <a:srgbClr val="660066"/>
                </a:solidFill>
                <a:latin typeface="Calibri" charset="0"/>
              </a:rPr>
              <a:t>Research in the field of older IvC men  is important, not only because of an increasingly ageing population and a declining fertility rate (Dykstra 2009), but also because of the lack of research material on men as they age (Dykstra and Keizer, 2009) Divorced and widowed childless men show higher rates of depression than same status women (Zhang and Hayward, 2001). Older childless men have smaller social networks and are poorer in terms of health, diet, self-care, and wellbeing than those married with children (Dykstra and Keizer, 2009).</a:t>
            </a:r>
          </a:p>
        </p:txBody>
      </p:sp>
      <p:sp>
        <p:nvSpPr>
          <p:cNvPr id="13323" name="Rounded Rectangle 30"/>
          <p:cNvSpPr>
            <a:spLocks noChangeArrowheads="1"/>
          </p:cNvSpPr>
          <p:nvPr/>
        </p:nvSpPr>
        <p:spPr bwMode="auto">
          <a:xfrm>
            <a:off x="178892" y="1075119"/>
            <a:ext cx="1970883" cy="285419"/>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7265" tIns="3633" rIns="7265" bIns="3633" anchor="ctr" anchorCtr="1"/>
          <a:lstStyle/>
          <a:p>
            <a:pPr algn="just" eaLnBrk="0" hangingPunct="0"/>
            <a:r>
              <a:rPr lang="en-GB" sz="1000">
                <a:solidFill>
                  <a:schemeClr val="bg1"/>
                </a:solidFill>
              </a:rPr>
              <a:t>1. Introduction</a:t>
            </a:r>
          </a:p>
        </p:txBody>
      </p:sp>
      <p:sp>
        <p:nvSpPr>
          <p:cNvPr id="13324" name="Rounded Rectangle 32"/>
          <p:cNvSpPr>
            <a:spLocks noChangeArrowheads="1"/>
          </p:cNvSpPr>
          <p:nvPr/>
        </p:nvSpPr>
        <p:spPr bwMode="auto">
          <a:xfrm>
            <a:off x="197397" y="4358808"/>
            <a:ext cx="1970499" cy="285419"/>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7265" tIns="3633" rIns="7265" bIns="3633" anchor="ctr" anchorCtr="1"/>
          <a:lstStyle/>
          <a:p>
            <a:pPr algn="just" eaLnBrk="0" hangingPunct="0"/>
            <a:r>
              <a:rPr lang="en-GB" sz="1000">
                <a:solidFill>
                  <a:schemeClr val="bg1"/>
                </a:solidFill>
              </a:rPr>
              <a:t>2. Lacunae</a:t>
            </a:r>
          </a:p>
        </p:txBody>
      </p:sp>
      <p:sp>
        <p:nvSpPr>
          <p:cNvPr id="34" name="Content Placeholder 13"/>
          <p:cNvSpPr txBox="1">
            <a:spLocks/>
          </p:cNvSpPr>
          <p:nvPr/>
        </p:nvSpPr>
        <p:spPr bwMode="auto">
          <a:xfrm>
            <a:off x="188531" y="4740149"/>
            <a:ext cx="2007895" cy="2378182"/>
          </a:xfrm>
          <a:prstGeom prst="rect">
            <a:avLst/>
          </a:prstGeom>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lIns="22887" tIns="11731" rIns="22887" bIns="11731">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ct val="20000"/>
              </a:spcBef>
              <a:buFont typeface="Arial" charset="0"/>
              <a:buNone/>
              <a:defRPr/>
            </a:pPr>
            <a:r>
              <a:rPr lang="en-US" sz="900" b="1" dirty="0">
                <a:solidFill>
                  <a:srgbClr val="660066"/>
                </a:solidFill>
                <a:latin typeface="Calibri" charset="0"/>
              </a:rPr>
              <a:t>Men are missing from both childlessness and ageing research. Childlessness is typically divided into two types </a:t>
            </a:r>
            <a:r>
              <a:rPr lang="ja-JP" altLang="en-US" sz="900" b="1" dirty="0">
                <a:solidFill>
                  <a:srgbClr val="660066"/>
                </a:solidFill>
                <a:latin typeface="Calibri" charset="0"/>
              </a:rPr>
              <a:t>‘</a:t>
            </a:r>
            <a:r>
              <a:rPr lang="en-US" sz="900" b="1" dirty="0">
                <a:solidFill>
                  <a:srgbClr val="660066"/>
                </a:solidFill>
                <a:latin typeface="Calibri" charset="0"/>
              </a:rPr>
              <a:t>voluntary</a:t>
            </a:r>
            <a:r>
              <a:rPr lang="ja-JP" altLang="en-US" sz="900" b="1" dirty="0">
                <a:solidFill>
                  <a:srgbClr val="660066"/>
                </a:solidFill>
                <a:latin typeface="Calibri" charset="0"/>
              </a:rPr>
              <a:t>’</a:t>
            </a:r>
            <a:r>
              <a:rPr lang="en-US" sz="900" b="1" dirty="0">
                <a:solidFill>
                  <a:srgbClr val="660066"/>
                </a:solidFill>
                <a:latin typeface="Calibri" charset="0"/>
              </a:rPr>
              <a:t> and </a:t>
            </a:r>
            <a:r>
              <a:rPr lang="ja-JP" altLang="en-US" sz="900" b="1" dirty="0">
                <a:solidFill>
                  <a:srgbClr val="660066"/>
                </a:solidFill>
                <a:latin typeface="Calibri" charset="0"/>
              </a:rPr>
              <a:t>‘</a:t>
            </a:r>
            <a:r>
              <a:rPr lang="en-US" sz="900" b="1" dirty="0">
                <a:solidFill>
                  <a:srgbClr val="660066"/>
                </a:solidFill>
                <a:latin typeface="Calibri" charset="0"/>
              </a:rPr>
              <a:t>involuntary.</a:t>
            </a:r>
            <a:r>
              <a:rPr lang="ja-JP" altLang="en-US" sz="900" b="1" dirty="0">
                <a:solidFill>
                  <a:srgbClr val="660066"/>
                </a:solidFill>
                <a:latin typeface="Calibri" charset="0"/>
              </a:rPr>
              <a:t>’</a:t>
            </a:r>
            <a:r>
              <a:rPr lang="en-US" sz="900" b="1" dirty="0">
                <a:solidFill>
                  <a:srgbClr val="660066"/>
                </a:solidFill>
                <a:latin typeface="Calibri" charset="0"/>
              </a:rPr>
              <a:t> Most research focuses on the latter and is based on those in pre, participating in, or post, infertility treatment.</a:t>
            </a:r>
            <a:r>
              <a:rPr lang="en-GB" sz="900" b="1" dirty="0">
                <a:solidFill>
                  <a:srgbClr val="660066"/>
                </a:solidFill>
                <a:latin typeface="Calibri" charset="0"/>
              </a:rPr>
              <a:t> Men are generally excluded from this research (Dykstra and Keizer 2009). </a:t>
            </a:r>
            <a:r>
              <a:rPr lang="en-US" sz="900" b="1" dirty="0">
                <a:solidFill>
                  <a:srgbClr val="660066"/>
                </a:solidFill>
                <a:latin typeface="Calibri" charset="0"/>
              </a:rPr>
              <a:t>Most g</a:t>
            </a:r>
            <a:r>
              <a:rPr lang="en-GB" sz="900" b="1" dirty="0">
                <a:solidFill>
                  <a:srgbClr val="660066"/>
                </a:solidFill>
                <a:latin typeface="Calibri" charset="0"/>
              </a:rPr>
              <a:t>erontological research has focussed on older women, as they lived longer, had high chronic co-morbidities, received more state benefits, and occupied the majority of the home care sector (Arber et al, 2003; Arber, 2004).</a:t>
            </a:r>
            <a:r>
              <a:rPr lang="en-US" sz="900" b="1" dirty="0">
                <a:solidFill>
                  <a:srgbClr val="660066"/>
                </a:solidFill>
                <a:latin typeface="Calibri" charset="0"/>
              </a:rPr>
              <a:t> Financial research has focused on differences in women</a:t>
            </a:r>
            <a:r>
              <a:rPr lang="ja-JP" altLang="en-US" sz="900" b="1" dirty="0">
                <a:solidFill>
                  <a:srgbClr val="660066"/>
                </a:solidFill>
                <a:latin typeface="Calibri" charset="0"/>
              </a:rPr>
              <a:t>’</a:t>
            </a:r>
            <a:r>
              <a:rPr lang="en-US" sz="900" b="1" dirty="0">
                <a:solidFill>
                  <a:srgbClr val="660066"/>
                </a:solidFill>
                <a:latin typeface="Calibri" charset="0"/>
              </a:rPr>
              <a:t>s marital status (Arber, 2004).                                  </a:t>
            </a:r>
          </a:p>
        </p:txBody>
      </p:sp>
      <p:pic>
        <p:nvPicPr>
          <p:cNvPr id="13326" name="Content Placeholder 3" descr="IMGP1963.JPG"/>
          <p:cNvPicPr>
            <a:picLocks noChangeAspect="1"/>
          </p:cNvPicPr>
          <p:nvPr/>
        </p:nvPicPr>
        <p:blipFill>
          <a:blip r:embed="rId7">
            <a:extLst>
              <a:ext uri="{28A0092B-C50C-407E-A947-70E740481C1C}">
                <a14:useLocalDpi xmlns:a14="http://schemas.microsoft.com/office/drawing/2010/main" val="0"/>
              </a:ext>
            </a:extLst>
          </a:blip>
          <a:srcRect t="13625" b="13625"/>
          <a:stretch>
            <a:fillRect/>
          </a:stretch>
        </p:blipFill>
        <p:spPr bwMode="auto">
          <a:xfrm>
            <a:off x="2309866" y="1069931"/>
            <a:ext cx="2674600" cy="131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36" name="Content Placeholder 13"/>
          <p:cNvSpPr txBox="1">
            <a:spLocks/>
          </p:cNvSpPr>
          <p:nvPr/>
        </p:nvSpPr>
        <p:spPr bwMode="auto">
          <a:xfrm>
            <a:off x="188531" y="8191798"/>
            <a:ext cx="2007895" cy="1990384"/>
          </a:xfrm>
          <a:prstGeom prst="rect">
            <a:avLst/>
          </a:prstGeom>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lIns="22887" tIns="11731" rIns="22887" bIns="11731">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ct val="20000"/>
              </a:spcBef>
              <a:buFont typeface="Arial" charset="0"/>
              <a:buNone/>
              <a:defRPr/>
            </a:pPr>
            <a:r>
              <a:rPr lang="en-US" sz="900" b="1" dirty="0">
                <a:solidFill>
                  <a:srgbClr val="660066"/>
                </a:solidFill>
                <a:latin typeface="Calibri" charset="0"/>
              </a:rPr>
              <a:t>This group is hard to reach because:</a:t>
            </a:r>
          </a:p>
          <a:p>
            <a:pPr marL="140003" indent="-140003" algn="just">
              <a:spcBef>
                <a:spcPct val="20000"/>
              </a:spcBef>
              <a:buFont typeface="Arial"/>
              <a:buChar char="•"/>
              <a:defRPr/>
            </a:pPr>
            <a:r>
              <a:rPr lang="en-US" sz="900" b="1" dirty="0">
                <a:solidFill>
                  <a:srgbClr val="660066"/>
                </a:solidFill>
                <a:latin typeface="Calibri" charset="0"/>
              </a:rPr>
              <a:t>Sensitive topic</a:t>
            </a:r>
          </a:p>
          <a:p>
            <a:pPr marL="140003" indent="-140003" algn="just">
              <a:spcBef>
                <a:spcPct val="20000"/>
              </a:spcBef>
              <a:buFont typeface="Arial"/>
              <a:buChar char="•"/>
              <a:defRPr/>
            </a:pPr>
            <a:r>
              <a:rPr lang="en-US" sz="900" b="1" dirty="0">
                <a:solidFill>
                  <a:srgbClr val="660066"/>
                </a:solidFill>
                <a:latin typeface="Calibri" charset="0"/>
              </a:rPr>
              <a:t>Men’s fertility intentions and history is not recorded</a:t>
            </a:r>
          </a:p>
          <a:p>
            <a:pPr marL="140003" indent="-140003" algn="just">
              <a:spcBef>
                <a:spcPct val="20000"/>
              </a:spcBef>
              <a:buFont typeface="Arial"/>
              <a:buChar char="•"/>
              <a:defRPr/>
            </a:pPr>
            <a:r>
              <a:rPr lang="en-US" sz="900" b="1" dirty="0">
                <a:solidFill>
                  <a:srgbClr val="660066"/>
                </a:solidFill>
                <a:latin typeface="Calibri" charset="0"/>
              </a:rPr>
              <a:t>Childlessness viewed as a deep personal and social loss and generally associated with women.</a:t>
            </a:r>
          </a:p>
          <a:p>
            <a:pPr marL="140003" indent="-140003" algn="just">
              <a:spcBef>
                <a:spcPct val="20000"/>
              </a:spcBef>
              <a:buFont typeface="Arial"/>
              <a:buChar char="•"/>
              <a:defRPr/>
            </a:pPr>
            <a:r>
              <a:rPr lang="en-US" sz="900" b="1" dirty="0">
                <a:solidFill>
                  <a:srgbClr val="660066"/>
                </a:solidFill>
                <a:latin typeface="Calibri" charset="0"/>
              </a:rPr>
              <a:t>Men castigated as ‘not interested’ by researchers</a:t>
            </a:r>
          </a:p>
          <a:p>
            <a:pPr marL="140003" indent="-140003" algn="just">
              <a:spcBef>
                <a:spcPct val="20000"/>
              </a:spcBef>
              <a:buFont typeface="Arial"/>
              <a:buChar char="•"/>
              <a:defRPr/>
            </a:pPr>
            <a:r>
              <a:rPr lang="en-US" sz="900" b="1" dirty="0">
                <a:solidFill>
                  <a:srgbClr val="660066"/>
                </a:solidFill>
                <a:latin typeface="Calibri" charset="0"/>
              </a:rPr>
              <a:t>I am not an insider to any group such as health and care services or any charity</a:t>
            </a:r>
          </a:p>
          <a:p>
            <a:pPr marL="140003" indent="-140003" algn="just">
              <a:spcBef>
                <a:spcPct val="20000"/>
              </a:spcBef>
              <a:buFont typeface="Arial"/>
              <a:buChar char="•"/>
              <a:defRPr/>
            </a:pPr>
            <a:endParaRPr lang="en-US" sz="900" b="1" dirty="0">
              <a:solidFill>
                <a:srgbClr val="660066"/>
              </a:solidFill>
              <a:latin typeface="Calibri" charset="0"/>
            </a:endParaRPr>
          </a:p>
        </p:txBody>
      </p:sp>
      <p:sp>
        <p:nvSpPr>
          <p:cNvPr id="13328" name="Rounded Rectangle 38"/>
          <p:cNvSpPr>
            <a:spLocks noChangeArrowheads="1"/>
          </p:cNvSpPr>
          <p:nvPr/>
        </p:nvSpPr>
        <p:spPr bwMode="auto">
          <a:xfrm>
            <a:off x="188531" y="7822594"/>
            <a:ext cx="1970883" cy="285811"/>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7265" tIns="3633" rIns="7265" bIns="3633" anchor="ctr" anchorCtr="1"/>
          <a:lstStyle/>
          <a:p>
            <a:pPr algn="just" eaLnBrk="0" hangingPunct="0"/>
            <a:r>
              <a:rPr lang="en-GB" sz="1000">
                <a:solidFill>
                  <a:schemeClr val="bg1"/>
                </a:solidFill>
              </a:rPr>
              <a:t>3. Why hard to reach?</a:t>
            </a:r>
          </a:p>
        </p:txBody>
      </p:sp>
      <p:sp>
        <p:nvSpPr>
          <p:cNvPr id="13329" name="Rounded Rectangle 41"/>
          <p:cNvSpPr>
            <a:spLocks noChangeArrowheads="1"/>
          </p:cNvSpPr>
          <p:nvPr/>
        </p:nvSpPr>
        <p:spPr bwMode="auto">
          <a:xfrm>
            <a:off x="5104463" y="1069934"/>
            <a:ext cx="1970499" cy="285419"/>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7265" tIns="3633" rIns="7265" bIns="3633" anchor="ctr" anchorCtr="1"/>
          <a:lstStyle/>
          <a:p>
            <a:pPr algn="just" eaLnBrk="0" hangingPunct="0"/>
            <a:r>
              <a:rPr lang="en-GB" sz="1000" dirty="0">
                <a:solidFill>
                  <a:schemeClr val="bg1"/>
                </a:solidFill>
              </a:rPr>
              <a:t>4. Initial recruitment method</a:t>
            </a:r>
          </a:p>
        </p:txBody>
      </p:sp>
      <p:sp>
        <p:nvSpPr>
          <p:cNvPr id="43" name="Content Placeholder 13"/>
          <p:cNvSpPr txBox="1">
            <a:spLocks/>
          </p:cNvSpPr>
          <p:nvPr/>
        </p:nvSpPr>
        <p:spPr bwMode="auto">
          <a:xfrm>
            <a:off x="5080654" y="4720964"/>
            <a:ext cx="2007509" cy="2461282"/>
          </a:xfrm>
          <a:prstGeom prst="rect">
            <a:avLst/>
          </a:prstGeom>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lIns="22887" tIns="11731" rIns="22887" bIns="11731">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ct val="20000"/>
              </a:spcBef>
              <a:buFont typeface="Arial" charset="0"/>
              <a:buNone/>
              <a:defRPr/>
            </a:pPr>
            <a:r>
              <a:rPr lang="en-US" sz="900" b="1" dirty="0">
                <a:solidFill>
                  <a:srgbClr val="660066"/>
                </a:solidFill>
                <a:latin typeface="Calibri" charset="0"/>
              </a:rPr>
              <a:t>Researcher response: frustration (Fig., 1).</a:t>
            </a:r>
          </a:p>
          <a:p>
            <a:pPr algn="just">
              <a:spcBef>
                <a:spcPct val="20000"/>
              </a:spcBef>
              <a:buFont typeface="Arial" charset="0"/>
              <a:buNone/>
              <a:defRPr/>
            </a:pPr>
            <a:r>
              <a:rPr lang="en-US" sz="900" b="1" dirty="0">
                <a:solidFill>
                  <a:srgbClr val="660066"/>
                </a:solidFill>
                <a:latin typeface="Calibri" charset="0"/>
              </a:rPr>
              <a:t>Reviewed Initial progress with supervisors:  </a:t>
            </a:r>
          </a:p>
          <a:p>
            <a:pPr marL="140003" indent="-140003" algn="just">
              <a:spcBef>
                <a:spcPct val="20000"/>
              </a:spcBef>
              <a:buFont typeface="Arial"/>
              <a:buChar char="•"/>
              <a:defRPr/>
            </a:pPr>
            <a:r>
              <a:rPr lang="en-US" sz="900" b="1" dirty="0">
                <a:solidFill>
                  <a:srgbClr val="660066"/>
                </a:solidFill>
                <a:latin typeface="Calibri" charset="0"/>
              </a:rPr>
              <a:t>Listened to feedback </a:t>
            </a:r>
          </a:p>
          <a:p>
            <a:pPr marL="140003" indent="-140003" algn="just">
              <a:spcBef>
                <a:spcPct val="20000"/>
              </a:spcBef>
              <a:buFont typeface="Arial"/>
              <a:buChar char="•"/>
              <a:defRPr/>
            </a:pPr>
            <a:r>
              <a:rPr lang="en-US" sz="900" b="1" dirty="0">
                <a:solidFill>
                  <a:srgbClr val="660066"/>
                </a:solidFill>
                <a:latin typeface="Calibri" charset="0"/>
              </a:rPr>
              <a:t>Reviewed recruitment material</a:t>
            </a:r>
          </a:p>
          <a:p>
            <a:pPr marL="140003" indent="-140003" algn="just">
              <a:spcBef>
                <a:spcPct val="20000"/>
              </a:spcBef>
              <a:buFont typeface="Arial"/>
              <a:buChar char="•"/>
              <a:defRPr/>
            </a:pPr>
            <a:r>
              <a:rPr lang="en-US" sz="900" b="1" dirty="0">
                <a:solidFill>
                  <a:srgbClr val="660066"/>
                </a:solidFill>
                <a:latin typeface="Calibri" charset="0"/>
              </a:rPr>
              <a:t>Broadened approach to be more personal and direct: face-to-face (Fig., 2)</a:t>
            </a:r>
          </a:p>
          <a:p>
            <a:pPr marL="140003" indent="-140003" algn="just">
              <a:spcBef>
                <a:spcPct val="20000"/>
              </a:spcBef>
              <a:buFont typeface="Arial"/>
              <a:buChar char="•"/>
              <a:defRPr/>
            </a:pPr>
            <a:r>
              <a:rPr lang="en-US" sz="900" b="1" dirty="0">
                <a:solidFill>
                  <a:srgbClr val="660066"/>
                </a:solidFill>
                <a:latin typeface="Calibri" charset="0"/>
              </a:rPr>
              <a:t>Increase social media profile: set up website and linked to twitter  (Fig., 3)</a:t>
            </a:r>
          </a:p>
          <a:p>
            <a:pPr marL="140003" indent="-140003" algn="just">
              <a:spcBef>
                <a:spcPct val="20000"/>
              </a:spcBef>
              <a:buFont typeface="Arial"/>
              <a:buChar char="•"/>
              <a:defRPr/>
            </a:pPr>
            <a:r>
              <a:rPr lang="en-US" sz="900" b="1" dirty="0">
                <a:solidFill>
                  <a:srgbClr val="660066"/>
                </a:solidFill>
                <a:latin typeface="Calibri" charset="0"/>
              </a:rPr>
              <a:t>Interviewed on local radio</a:t>
            </a:r>
          </a:p>
          <a:p>
            <a:pPr marL="140003" indent="-140003" algn="just">
              <a:spcBef>
                <a:spcPct val="20000"/>
              </a:spcBef>
              <a:buFont typeface="Arial"/>
              <a:buChar char="•"/>
              <a:defRPr/>
            </a:pPr>
            <a:r>
              <a:rPr lang="en-US" sz="900" b="1" dirty="0">
                <a:solidFill>
                  <a:srgbClr val="660066"/>
                </a:solidFill>
                <a:latin typeface="Calibri" charset="0"/>
              </a:rPr>
              <a:t>Advertised in the ‘Oldie’ and local newspapers. Wrote an article for More-To-Life newsletter.</a:t>
            </a:r>
          </a:p>
          <a:p>
            <a:pPr marL="140003" indent="-140003" algn="just">
              <a:spcBef>
                <a:spcPct val="20000"/>
              </a:spcBef>
              <a:buFont typeface="Arial"/>
              <a:buChar char="•"/>
              <a:defRPr/>
            </a:pPr>
            <a:r>
              <a:rPr lang="en-US" sz="900" b="1" dirty="0">
                <a:solidFill>
                  <a:srgbClr val="660066"/>
                </a:solidFill>
                <a:latin typeface="Calibri" charset="0"/>
              </a:rPr>
              <a:t>Table 1 shows the the different strategies</a:t>
            </a:r>
            <a:r>
              <a:rPr lang="en-GB" sz="900" dirty="0"/>
              <a:t> </a:t>
            </a:r>
            <a:endParaRPr lang="en-US" sz="900" b="1" dirty="0">
              <a:solidFill>
                <a:srgbClr val="660066"/>
              </a:solidFill>
              <a:latin typeface="Calibri" charset="0"/>
            </a:endParaRPr>
          </a:p>
        </p:txBody>
      </p:sp>
      <p:sp>
        <p:nvSpPr>
          <p:cNvPr id="13331" name="Rounded Rectangle 43"/>
          <p:cNvSpPr>
            <a:spLocks noChangeArrowheads="1"/>
          </p:cNvSpPr>
          <p:nvPr/>
        </p:nvSpPr>
        <p:spPr bwMode="auto">
          <a:xfrm>
            <a:off x="5113810" y="4360765"/>
            <a:ext cx="1970883" cy="285419"/>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7265" tIns="3633" rIns="7265" bIns="3633" anchor="ctr" anchorCtr="1"/>
          <a:lstStyle/>
          <a:p>
            <a:pPr algn="just" eaLnBrk="0" hangingPunct="0"/>
            <a:r>
              <a:rPr lang="en-GB" sz="1000">
                <a:solidFill>
                  <a:schemeClr val="bg1"/>
                </a:solidFill>
              </a:rPr>
              <a:t>5. Solution</a:t>
            </a:r>
          </a:p>
        </p:txBody>
      </p:sp>
      <p:sp>
        <p:nvSpPr>
          <p:cNvPr id="45" name="Content Placeholder 13"/>
          <p:cNvSpPr txBox="1">
            <a:spLocks/>
          </p:cNvSpPr>
          <p:nvPr/>
        </p:nvSpPr>
        <p:spPr bwMode="auto">
          <a:xfrm>
            <a:off x="5095304" y="1447063"/>
            <a:ext cx="2007895" cy="2267383"/>
          </a:xfrm>
          <a:prstGeom prst="rect">
            <a:avLst/>
          </a:prstGeom>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lIns="22887" tIns="11731" rIns="22887" bIns="11731">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ct val="20000"/>
              </a:spcBef>
              <a:buFont typeface="Arial" charset="0"/>
              <a:buNone/>
              <a:defRPr/>
            </a:pPr>
            <a:r>
              <a:rPr lang="en-US" sz="900" b="1" dirty="0">
                <a:solidFill>
                  <a:srgbClr val="660066"/>
                </a:solidFill>
                <a:latin typeface="Calibri" charset="0"/>
              </a:rPr>
              <a:t>Initial recruitment methods included:</a:t>
            </a:r>
          </a:p>
          <a:p>
            <a:pPr marL="140003" indent="-140003" algn="just">
              <a:spcBef>
                <a:spcPct val="20000"/>
              </a:spcBef>
              <a:buFont typeface="Arial"/>
              <a:buChar char="•"/>
              <a:defRPr/>
            </a:pPr>
            <a:r>
              <a:rPr lang="en-US" sz="900" b="1" dirty="0">
                <a:solidFill>
                  <a:srgbClr val="660066"/>
                </a:solidFill>
                <a:latin typeface="Calibri" charset="0"/>
              </a:rPr>
              <a:t>Snowball sampling: recommended method for hard-to-reach groups. </a:t>
            </a:r>
          </a:p>
          <a:p>
            <a:pPr marL="140003" indent="-140003" algn="just">
              <a:spcBef>
                <a:spcPct val="20000"/>
              </a:spcBef>
              <a:buFont typeface="Arial"/>
              <a:buChar char="•"/>
              <a:defRPr/>
            </a:pPr>
            <a:r>
              <a:rPr lang="en-US" sz="900" b="1" dirty="0">
                <a:solidFill>
                  <a:srgbClr val="660066"/>
                </a:solidFill>
                <a:latin typeface="Calibri" charset="0"/>
              </a:rPr>
              <a:t>3</a:t>
            </a:r>
            <a:r>
              <a:rPr lang="en-US" sz="900" b="1" baseline="30000" dirty="0">
                <a:solidFill>
                  <a:srgbClr val="660066"/>
                </a:solidFill>
                <a:latin typeface="Calibri" charset="0"/>
              </a:rPr>
              <a:t>rd</a:t>
            </a:r>
            <a:r>
              <a:rPr lang="en-US" sz="900" b="1" dirty="0">
                <a:solidFill>
                  <a:srgbClr val="660066"/>
                </a:solidFill>
                <a:latin typeface="Calibri" charset="0"/>
              </a:rPr>
              <a:t> party contacts of personal and university networks, friends, partners, colleagues. </a:t>
            </a:r>
          </a:p>
          <a:p>
            <a:pPr marL="140003" indent="-140003" algn="just">
              <a:spcBef>
                <a:spcPct val="20000"/>
              </a:spcBef>
              <a:buFont typeface="Arial"/>
              <a:buChar char="•"/>
              <a:defRPr/>
            </a:pPr>
            <a:r>
              <a:rPr lang="en-US" sz="900" b="1" dirty="0">
                <a:solidFill>
                  <a:srgbClr val="660066"/>
                </a:solidFill>
                <a:latin typeface="Calibri" charset="0"/>
              </a:rPr>
              <a:t>Method used: email, letters,  leaflets posters, strategic organisations: AgeUK; BJF; U3A (local &amp; national), VOP (M/cr), More-To-Life, MENSFE.</a:t>
            </a:r>
          </a:p>
          <a:p>
            <a:pPr marL="140003" indent="-140003" algn="just">
              <a:spcBef>
                <a:spcPct val="20000"/>
              </a:spcBef>
              <a:buFont typeface="Arial"/>
              <a:buChar char="•"/>
              <a:defRPr/>
            </a:pPr>
            <a:r>
              <a:rPr lang="en-US" sz="900" b="1" dirty="0">
                <a:solidFill>
                  <a:srgbClr val="660066"/>
                </a:solidFill>
                <a:latin typeface="Calibri" charset="0"/>
              </a:rPr>
              <a:t>Local leafleting: café’s, GP surgeries, shops, theatres etc.,</a:t>
            </a:r>
          </a:p>
          <a:p>
            <a:pPr algn="just">
              <a:spcBef>
                <a:spcPct val="20000"/>
              </a:spcBef>
              <a:defRPr/>
            </a:pPr>
            <a:r>
              <a:rPr lang="en-US" sz="900" b="1" u="sng" dirty="0">
                <a:solidFill>
                  <a:srgbClr val="000090"/>
                </a:solidFill>
                <a:latin typeface="Calibri" charset="0"/>
              </a:rPr>
              <a:t>Problem 1:</a:t>
            </a:r>
            <a:r>
              <a:rPr lang="en-US" sz="900" b="1" dirty="0">
                <a:solidFill>
                  <a:srgbClr val="000090"/>
                </a:solidFill>
                <a:latin typeface="Calibri" charset="0"/>
              </a:rPr>
              <a:t> No respondents.</a:t>
            </a:r>
          </a:p>
          <a:p>
            <a:pPr>
              <a:spcBef>
                <a:spcPct val="20000"/>
              </a:spcBef>
              <a:defRPr/>
            </a:pPr>
            <a:r>
              <a:rPr lang="en-US" sz="900" b="1" u="sng" dirty="0">
                <a:solidFill>
                  <a:srgbClr val="000090"/>
                </a:solidFill>
                <a:latin typeface="Calibri" charset="0"/>
              </a:rPr>
              <a:t>Problem 2:</a:t>
            </a:r>
            <a:r>
              <a:rPr lang="en-US" sz="900" b="1" dirty="0">
                <a:solidFill>
                  <a:srgbClr val="000090"/>
                </a:solidFill>
                <a:latin typeface="Calibri" charset="0"/>
              </a:rPr>
              <a:t> Recruiters reported difficulty in broaching such a sensitive subject.</a:t>
            </a:r>
          </a:p>
        </p:txBody>
      </p:sp>
      <p:graphicFrame>
        <p:nvGraphicFramePr>
          <p:cNvPr id="13333" name="Chart 49"/>
          <p:cNvGraphicFramePr>
            <a:graphicFrameLocks/>
          </p:cNvGraphicFramePr>
          <p:nvPr/>
        </p:nvGraphicFramePr>
        <p:xfrm>
          <a:off x="-2105821" y="6283133"/>
          <a:ext cx="2761627" cy="2306843"/>
        </p:xfrm>
        <a:graphic>
          <a:graphicData uri="http://schemas.openxmlformats.org/presentationml/2006/ole">
            <mc:AlternateContent xmlns:mc="http://schemas.openxmlformats.org/markup-compatibility/2006">
              <mc:Choice xmlns:v="urn:schemas-microsoft-com:vml" Requires="v">
                <p:oleObj spid="_x0000_s13349" r:id="rId9" imgW="11368100" imgH="9356587" progId="Excel.Chart.8">
                  <p:embed/>
                </p:oleObj>
              </mc:Choice>
              <mc:Fallback>
                <p:oleObj r:id="rId9" imgW="11368100" imgH="9356587" progId="Excel.Chart.8">
                  <p:embed/>
                  <p:pic>
                    <p:nvPicPr>
                      <p:cNvPr id="0" name="Chart 4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5821" y="6283133"/>
                        <a:ext cx="2761627" cy="2306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34" name="Picture 10" descr="excerpt from research diary.tif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61051" y="2723102"/>
            <a:ext cx="2522977" cy="34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Rounded Rectangle 51"/>
          <p:cNvSpPr>
            <a:spLocks noChangeArrowheads="1"/>
          </p:cNvSpPr>
          <p:nvPr/>
        </p:nvSpPr>
        <p:spPr bwMode="auto">
          <a:xfrm>
            <a:off x="5115739" y="7822594"/>
            <a:ext cx="1970883" cy="285811"/>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7265" tIns="3633" rIns="7265" bIns="3633" anchor="ctr" anchorCtr="1"/>
          <a:lstStyle/>
          <a:p>
            <a:pPr algn="just" eaLnBrk="0" hangingPunct="0"/>
            <a:r>
              <a:rPr lang="en-GB" sz="1000">
                <a:solidFill>
                  <a:schemeClr val="bg1"/>
                </a:solidFill>
              </a:rPr>
              <a:t>6.  Conclusion</a:t>
            </a:r>
          </a:p>
        </p:txBody>
      </p:sp>
      <p:sp>
        <p:nvSpPr>
          <p:cNvPr id="53" name="Content Placeholder 13"/>
          <p:cNvSpPr txBox="1">
            <a:spLocks/>
          </p:cNvSpPr>
          <p:nvPr/>
        </p:nvSpPr>
        <p:spPr bwMode="auto">
          <a:xfrm>
            <a:off x="5095304" y="8229385"/>
            <a:ext cx="2007895" cy="1962684"/>
          </a:xfrm>
          <a:prstGeom prst="rect">
            <a:avLst/>
          </a:prstGeom>
          <a:ln w="25400" cap="flat" cmpd="sng" algn="ctr">
            <a:solidFill>
              <a:schemeClr val="dk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lIns="22887" tIns="11731" rIns="22887" bIns="11731">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spcBef>
                <a:spcPct val="20000"/>
              </a:spcBef>
              <a:buFont typeface="Arial" charset="0"/>
              <a:buNone/>
              <a:defRPr/>
            </a:pPr>
            <a:r>
              <a:rPr lang="en-US" sz="900" b="1" dirty="0">
                <a:solidFill>
                  <a:srgbClr val="660066"/>
                </a:solidFill>
                <a:latin typeface="Calibri" charset="0"/>
              </a:rPr>
              <a:t>The final sample consisted of: </a:t>
            </a:r>
          </a:p>
          <a:p>
            <a:pPr marL="140003" indent="-140003" algn="just">
              <a:spcBef>
                <a:spcPct val="20000"/>
              </a:spcBef>
              <a:buFont typeface="Arial"/>
              <a:buChar char="•"/>
              <a:defRPr/>
            </a:pPr>
            <a:r>
              <a:rPr lang="en-US" sz="900" b="1" dirty="0">
                <a:solidFill>
                  <a:srgbClr val="660066"/>
                </a:solidFill>
                <a:latin typeface="Calibri" charset="0"/>
              </a:rPr>
              <a:t>14 men aged between 49 -82 years. </a:t>
            </a:r>
          </a:p>
          <a:p>
            <a:pPr marL="140003" indent="-140003" algn="just">
              <a:spcBef>
                <a:spcPct val="20000"/>
              </a:spcBef>
              <a:buFont typeface="Arial"/>
              <a:buChar char="•"/>
              <a:defRPr/>
            </a:pPr>
            <a:r>
              <a:rPr lang="en-GB" sz="900" b="1" dirty="0">
                <a:solidFill>
                  <a:srgbClr val="660066"/>
                </a:solidFill>
                <a:latin typeface="Calibri" charset="0"/>
              </a:rPr>
              <a:t>13 of the participants were White-British, one Australian</a:t>
            </a:r>
          </a:p>
          <a:p>
            <a:pPr marL="140003" indent="-140003" algn="just">
              <a:spcBef>
                <a:spcPct val="20000"/>
              </a:spcBef>
              <a:buFont typeface="Arial"/>
              <a:buChar char="•"/>
              <a:defRPr/>
            </a:pPr>
            <a:r>
              <a:rPr lang="en-US" sz="900" b="1" dirty="0">
                <a:solidFill>
                  <a:srgbClr val="660066"/>
                </a:solidFill>
                <a:latin typeface="Calibri" charset="0"/>
              </a:rPr>
              <a:t>Two Non-heterosexual and 12 heterosexual</a:t>
            </a:r>
          </a:p>
          <a:p>
            <a:pPr marL="140003" indent="-140003" algn="just">
              <a:spcBef>
                <a:spcPct val="20000"/>
              </a:spcBef>
              <a:buFont typeface="Arial"/>
              <a:buChar char="•"/>
              <a:defRPr/>
            </a:pPr>
            <a:r>
              <a:rPr lang="en-GB" sz="900" b="1" dirty="0">
                <a:solidFill>
                  <a:srgbClr val="660066"/>
                </a:solidFill>
                <a:latin typeface="Calibri" charset="0"/>
              </a:rPr>
              <a:t>13 participants were interviewed twice. One refused the second interview. 11 men interviewed face-to-face, 1 Skype, 1 email, and 1 telephone</a:t>
            </a:r>
          </a:p>
          <a:p>
            <a:pPr marL="140003" indent="-140003" algn="just">
              <a:spcBef>
                <a:spcPct val="20000"/>
              </a:spcBef>
              <a:buFont typeface="Arial"/>
              <a:buChar char="•"/>
              <a:defRPr/>
            </a:pPr>
            <a:r>
              <a:rPr lang="en-GB" sz="900" b="1" dirty="0">
                <a:solidFill>
                  <a:srgbClr val="660066"/>
                </a:solidFill>
                <a:latin typeface="Calibri" charset="0"/>
              </a:rPr>
              <a:t>Interviews lasted from 1hr 57 mins., to 7hrs 58minutes</a:t>
            </a:r>
            <a:endParaRPr lang="en-US" sz="900" b="1" dirty="0">
              <a:solidFill>
                <a:srgbClr val="660066"/>
              </a:solidFill>
              <a:latin typeface="Calibri" charset="0"/>
            </a:endParaRPr>
          </a:p>
        </p:txBody>
      </p:sp>
      <p:sp>
        <p:nvSpPr>
          <p:cNvPr id="13337" name="TextBox 56"/>
          <p:cNvSpPr txBox="1">
            <a:spLocks noChangeArrowheads="1"/>
          </p:cNvSpPr>
          <p:nvPr/>
        </p:nvSpPr>
        <p:spPr bwMode="auto">
          <a:xfrm>
            <a:off x="2361051" y="8323268"/>
            <a:ext cx="2522977" cy="1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401" tIns="11200" rIns="22401" bIns="11200">
            <a:spAutoFit/>
          </a:bodyPr>
          <a:lstStyle>
            <a:lvl1pPr eaLnBrk="0" hangingPunct="0">
              <a:defRPr sz="8200">
                <a:solidFill>
                  <a:schemeClr val="tx1"/>
                </a:solidFill>
                <a:latin typeface="Calibri" charset="0"/>
                <a:ea typeface="ＭＳ Ｐゴシック" charset="0"/>
                <a:cs typeface="ＭＳ Ｐゴシック" charset="0"/>
              </a:defRPr>
            </a:lvl1pPr>
            <a:lvl2pPr marL="742950" indent="-285750" eaLnBrk="0" hangingPunct="0">
              <a:defRPr sz="8200">
                <a:solidFill>
                  <a:schemeClr val="tx1"/>
                </a:solidFill>
                <a:latin typeface="Calibri" charset="0"/>
                <a:ea typeface="ＭＳ Ｐゴシック" charset="0"/>
              </a:defRPr>
            </a:lvl2pPr>
            <a:lvl3pPr marL="1143000" indent="-228600" eaLnBrk="0" hangingPunct="0">
              <a:defRPr sz="8200">
                <a:solidFill>
                  <a:schemeClr val="tx1"/>
                </a:solidFill>
                <a:latin typeface="Calibri" charset="0"/>
                <a:ea typeface="ＭＳ Ｐゴシック" charset="0"/>
              </a:defRPr>
            </a:lvl3pPr>
            <a:lvl4pPr marL="1600200" indent="-228600" eaLnBrk="0" hangingPunct="0">
              <a:defRPr sz="8200">
                <a:solidFill>
                  <a:schemeClr val="tx1"/>
                </a:solidFill>
                <a:latin typeface="Calibri" charset="0"/>
                <a:ea typeface="ＭＳ Ｐゴシック" charset="0"/>
              </a:defRPr>
            </a:lvl4pPr>
            <a:lvl5pPr marL="2057400" indent="-228600" eaLnBrk="0" hangingPunct="0">
              <a:defRPr sz="8200">
                <a:solidFill>
                  <a:schemeClr val="tx1"/>
                </a:solidFill>
                <a:latin typeface="Calibri" charset="0"/>
                <a:ea typeface="ＭＳ Ｐゴシック" charset="0"/>
              </a:defRPr>
            </a:lvl5pPr>
            <a:lvl6pPr marL="2514600" indent="-228600" defTabSz="2076450" eaLnBrk="0" fontAlgn="base" hangingPunct="0">
              <a:spcBef>
                <a:spcPct val="0"/>
              </a:spcBef>
              <a:spcAft>
                <a:spcPct val="0"/>
              </a:spcAft>
              <a:defRPr sz="8200">
                <a:solidFill>
                  <a:schemeClr val="tx1"/>
                </a:solidFill>
                <a:latin typeface="Calibri" charset="0"/>
                <a:ea typeface="ＭＳ Ｐゴシック" charset="0"/>
              </a:defRPr>
            </a:lvl6pPr>
            <a:lvl7pPr marL="2971800" indent="-228600" defTabSz="2076450" eaLnBrk="0" fontAlgn="base" hangingPunct="0">
              <a:spcBef>
                <a:spcPct val="0"/>
              </a:spcBef>
              <a:spcAft>
                <a:spcPct val="0"/>
              </a:spcAft>
              <a:defRPr sz="8200">
                <a:solidFill>
                  <a:schemeClr val="tx1"/>
                </a:solidFill>
                <a:latin typeface="Calibri" charset="0"/>
                <a:ea typeface="ＭＳ Ｐゴシック" charset="0"/>
              </a:defRPr>
            </a:lvl7pPr>
            <a:lvl8pPr marL="3429000" indent="-228600" defTabSz="2076450" eaLnBrk="0" fontAlgn="base" hangingPunct="0">
              <a:spcBef>
                <a:spcPct val="0"/>
              </a:spcBef>
              <a:spcAft>
                <a:spcPct val="0"/>
              </a:spcAft>
              <a:defRPr sz="8200">
                <a:solidFill>
                  <a:schemeClr val="tx1"/>
                </a:solidFill>
                <a:latin typeface="Calibri" charset="0"/>
                <a:ea typeface="ＭＳ Ｐゴシック" charset="0"/>
              </a:defRPr>
            </a:lvl8pPr>
            <a:lvl9pPr marL="3886200" indent="-228600" defTabSz="2076450" eaLnBrk="0" fontAlgn="base" hangingPunct="0">
              <a:spcBef>
                <a:spcPct val="0"/>
              </a:spcBef>
              <a:spcAft>
                <a:spcPct val="0"/>
              </a:spcAft>
              <a:defRPr sz="8200">
                <a:solidFill>
                  <a:schemeClr val="tx1"/>
                </a:solidFill>
                <a:latin typeface="Calibri" charset="0"/>
                <a:ea typeface="ＭＳ Ｐゴシック" charset="0"/>
              </a:defRPr>
            </a:lvl9pPr>
          </a:lstStyle>
          <a:p>
            <a:pPr eaLnBrk="1" hangingPunct="1"/>
            <a:r>
              <a:rPr lang="en-US" sz="700" b="1" dirty="0"/>
              <a:t>Table 1 : The successful recruitment strategies</a:t>
            </a:r>
          </a:p>
        </p:txBody>
      </p:sp>
      <p:sp>
        <p:nvSpPr>
          <p:cNvPr id="13338" name="TextBox 57"/>
          <p:cNvSpPr txBox="1">
            <a:spLocks noChangeArrowheads="1"/>
          </p:cNvSpPr>
          <p:nvPr/>
        </p:nvSpPr>
        <p:spPr bwMode="auto">
          <a:xfrm>
            <a:off x="2361051" y="6213515"/>
            <a:ext cx="2522977" cy="23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401" tIns="11200" rIns="22401" bIns="11200">
            <a:spAutoFit/>
          </a:bodyPr>
          <a:lstStyle>
            <a:lvl1pPr eaLnBrk="0" hangingPunct="0">
              <a:defRPr sz="8200">
                <a:solidFill>
                  <a:schemeClr val="tx1"/>
                </a:solidFill>
                <a:latin typeface="Calibri" charset="0"/>
                <a:ea typeface="ＭＳ Ｐゴシック" charset="0"/>
                <a:cs typeface="ＭＳ Ｐゴシック" charset="0"/>
              </a:defRPr>
            </a:lvl1pPr>
            <a:lvl2pPr marL="742950" indent="-285750" eaLnBrk="0" hangingPunct="0">
              <a:defRPr sz="8200">
                <a:solidFill>
                  <a:schemeClr val="tx1"/>
                </a:solidFill>
                <a:latin typeface="Calibri" charset="0"/>
                <a:ea typeface="ＭＳ Ｐゴシック" charset="0"/>
              </a:defRPr>
            </a:lvl2pPr>
            <a:lvl3pPr marL="1143000" indent="-228600" eaLnBrk="0" hangingPunct="0">
              <a:defRPr sz="8200">
                <a:solidFill>
                  <a:schemeClr val="tx1"/>
                </a:solidFill>
                <a:latin typeface="Calibri" charset="0"/>
                <a:ea typeface="ＭＳ Ｐゴシック" charset="0"/>
              </a:defRPr>
            </a:lvl3pPr>
            <a:lvl4pPr marL="1600200" indent="-228600" eaLnBrk="0" hangingPunct="0">
              <a:defRPr sz="8200">
                <a:solidFill>
                  <a:schemeClr val="tx1"/>
                </a:solidFill>
                <a:latin typeface="Calibri" charset="0"/>
                <a:ea typeface="ＭＳ Ｐゴシック" charset="0"/>
              </a:defRPr>
            </a:lvl4pPr>
            <a:lvl5pPr marL="2057400" indent="-228600" eaLnBrk="0" hangingPunct="0">
              <a:defRPr sz="8200">
                <a:solidFill>
                  <a:schemeClr val="tx1"/>
                </a:solidFill>
                <a:latin typeface="Calibri" charset="0"/>
                <a:ea typeface="ＭＳ Ｐゴシック" charset="0"/>
              </a:defRPr>
            </a:lvl5pPr>
            <a:lvl6pPr marL="2514600" indent="-228600" defTabSz="2076450" eaLnBrk="0" fontAlgn="base" hangingPunct="0">
              <a:spcBef>
                <a:spcPct val="0"/>
              </a:spcBef>
              <a:spcAft>
                <a:spcPct val="0"/>
              </a:spcAft>
              <a:defRPr sz="8200">
                <a:solidFill>
                  <a:schemeClr val="tx1"/>
                </a:solidFill>
                <a:latin typeface="Calibri" charset="0"/>
                <a:ea typeface="ＭＳ Ｐゴシック" charset="0"/>
              </a:defRPr>
            </a:lvl6pPr>
            <a:lvl7pPr marL="2971800" indent="-228600" defTabSz="2076450" eaLnBrk="0" fontAlgn="base" hangingPunct="0">
              <a:spcBef>
                <a:spcPct val="0"/>
              </a:spcBef>
              <a:spcAft>
                <a:spcPct val="0"/>
              </a:spcAft>
              <a:defRPr sz="8200">
                <a:solidFill>
                  <a:schemeClr val="tx1"/>
                </a:solidFill>
                <a:latin typeface="Calibri" charset="0"/>
                <a:ea typeface="ＭＳ Ｐゴシック" charset="0"/>
              </a:defRPr>
            </a:lvl7pPr>
            <a:lvl8pPr marL="3429000" indent="-228600" defTabSz="2076450" eaLnBrk="0" fontAlgn="base" hangingPunct="0">
              <a:spcBef>
                <a:spcPct val="0"/>
              </a:spcBef>
              <a:spcAft>
                <a:spcPct val="0"/>
              </a:spcAft>
              <a:defRPr sz="8200">
                <a:solidFill>
                  <a:schemeClr val="tx1"/>
                </a:solidFill>
                <a:latin typeface="Calibri" charset="0"/>
                <a:ea typeface="ＭＳ Ｐゴシック" charset="0"/>
              </a:defRPr>
            </a:lvl8pPr>
            <a:lvl9pPr marL="3886200" indent="-228600" defTabSz="2076450" eaLnBrk="0" fontAlgn="base" hangingPunct="0">
              <a:spcBef>
                <a:spcPct val="0"/>
              </a:spcBef>
              <a:spcAft>
                <a:spcPct val="0"/>
              </a:spcAft>
              <a:defRPr sz="8200">
                <a:solidFill>
                  <a:schemeClr val="tx1"/>
                </a:solidFill>
                <a:latin typeface="Calibri" charset="0"/>
                <a:ea typeface="ＭＳ Ｐゴシック" charset="0"/>
              </a:defRPr>
            </a:lvl9pPr>
          </a:lstStyle>
          <a:p>
            <a:pPr eaLnBrk="1" hangingPunct="1"/>
            <a:r>
              <a:rPr lang="en-US" sz="700" b="1" dirty="0"/>
              <a:t>Figure 2 : Research diary extract of the recruitment methods undertaken.</a:t>
            </a:r>
          </a:p>
        </p:txBody>
      </p:sp>
      <p:sp>
        <p:nvSpPr>
          <p:cNvPr id="13339" name="TextBox 58"/>
          <p:cNvSpPr txBox="1">
            <a:spLocks noChangeArrowheads="1"/>
          </p:cNvSpPr>
          <p:nvPr/>
        </p:nvSpPr>
        <p:spPr bwMode="auto">
          <a:xfrm>
            <a:off x="2300521" y="2423186"/>
            <a:ext cx="2522977" cy="1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401" tIns="11200" rIns="22401" bIns="11200">
            <a:spAutoFit/>
          </a:bodyPr>
          <a:lstStyle>
            <a:lvl1pPr eaLnBrk="0" hangingPunct="0">
              <a:defRPr sz="8200">
                <a:solidFill>
                  <a:schemeClr val="tx1"/>
                </a:solidFill>
                <a:latin typeface="Calibri" charset="0"/>
                <a:ea typeface="ＭＳ Ｐゴシック" charset="0"/>
                <a:cs typeface="ＭＳ Ｐゴシック" charset="0"/>
              </a:defRPr>
            </a:lvl1pPr>
            <a:lvl2pPr marL="742950" indent="-285750" eaLnBrk="0" hangingPunct="0">
              <a:defRPr sz="8200">
                <a:solidFill>
                  <a:schemeClr val="tx1"/>
                </a:solidFill>
                <a:latin typeface="Calibri" charset="0"/>
                <a:ea typeface="ＭＳ Ｐゴシック" charset="0"/>
              </a:defRPr>
            </a:lvl2pPr>
            <a:lvl3pPr marL="1143000" indent="-228600" eaLnBrk="0" hangingPunct="0">
              <a:defRPr sz="8200">
                <a:solidFill>
                  <a:schemeClr val="tx1"/>
                </a:solidFill>
                <a:latin typeface="Calibri" charset="0"/>
                <a:ea typeface="ＭＳ Ｐゴシック" charset="0"/>
              </a:defRPr>
            </a:lvl3pPr>
            <a:lvl4pPr marL="1600200" indent="-228600" eaLnBrk="0" hangingPunct="0">
              <a:defRPr sz="8200">
                <a:solidFill>
                  <a:schemeClr val="tx1"/>
                </a:solidFill>
                <a:latin typeface="Calibri" charset="0"/>
                <a:ea typeface="ＭＳ Ｐゴシック" charset="0"/>
              </a:defRPr>
            </a:lvl4pPr>
            <a:lvl5pPr marL="2057400" indent="-228600" eaLnBrk="0" hangingPunct="0">
              <a:defRPr sz="8200">
                <a:solidFill>
                  <a:schemeClr val="tx1"/>
                </a:solidFill>
                <a:latin typeface="Calibri" charset="0"/>
                <a:ea typeface="ＭＳ Ｐゴシック" charset="0"/>
              </a:defRPr>
            </a:lvl5pPr>
            <a:lvl6pPr marL="2514600" indent="-228600" defTabSz="2076450" eaLnBrk="0" fontAlgn="base" hangingPunct="0">
              <a:spcBef>
                <a:spcPct val="0"/>
              </a:spcBef>
              <a:spcAft>
                <a:spcPct val="0"/>
              </a:spcAft>
              <a:defRPr sz="8200">
                <a:solidFill>
                  <a:schemeClr val="tx1"/>
                </a:solidFill>
                <a:latin typeface="Calibri" charset="0"/>
                <a:ea typeface="ＭＳ Ｐゴシック" charset="0"/>
              </a:defRPr>
            </a:lvl6pPr>
            <a:lvl7pPr marL="2971800" indent="-228600" defTabSz="2076450" eaLnBrk="0" fontAlgn="base" hangingPunct="0">
              <a:spcBef>
                <a:spcPct val="0"/>
              </a:spcBef>
              <a:spcAft>
                <a:spcPct val="0"/>
              </a:spcAft>
              <a:defRPr sz="8200">
                <a:solidFill>
                  <a:schemeClr val="tx1"/>
                </a:solidFill>
                <a:latin typeface="Calibri" charset="0"/>
                <a:ea typeface="ＭＳ Ｐゴシック" charset="0"/>
              </a:defRPr>
            </a:lvl7pPr>
            <a:lvl8pPr marL="3429000" indent="-228600" defTabSz="2076450" eaLnBrk="0" fontAlgn="base" hangingPunct="0">
              <a:spcBef>
                <a:spcPct val="0"/>
              </a:spcBef>
              <a:spcAft>
                <a:spcPct val="0"/>
              </a:spcAft>
              <a:defRPr sz="8200">
                <a:solidFill>
                  <a:schemeClr val="tx1"/>
                </a:solidFill>
                <a:latin typeface="Calibri" charset="0"/>
                <a:ea typeface="ＭＳ Ｐゴシック" charset="0"/>
              </a:defRPr>
            </a:lvl8pPr>
            <a:lvl9pPr marL="3886200" indent="-228600" defTabSz="2076450" eaLnBrk="0" fontAlgn="base" hangingPunct="0">
              <a:spcBef>
                <a:spcPct val="0"/>
              </a:spcBef>
              <a:spcAft>
                <a:spcPct val="0"/>
              </a:spcAft>
              <a:defRPr sz="8200">
                <a:solidFill>
                  <a:schemeClr val="tx1"/>
                </a:solidFill>
                <a:latin typeface="Calibri" charset="0"/>
                <a:ea typeface="ＭＳ Ｐゴシック" charset="0"/>
              </a:defRPr>
            </a:lvl9pPr>
          </a:lstStyle>
          <a:p>
            <a:pPr eaLnBrk="1" hangingPunct="1"/>
            <a:r>
              <a:rPr lang="en-US" sz="700" b="1" dirty="0"/>
              <a:t>Figure 1 : ‘Missing the fish’: my feelings during initial recruitment.</a:t>
            </a:r>
          </a:p>
        </p:txBody>
      </p:sp>
      <p:graphicFrame>
        <p:nvGraphicFramePr>
          <p:cNvPr id="13340" name="Chart 59"/>
          <p:cNvGraphicFramePr>
            <a:graphicFrameLocks/>
          </p:cNvGraphicFramePr>
          <p:nvPr>
            <p:extLst>
              <p:ext uri="{D42A27DB-BD31-4B8C-83A1-F6EECF244321}">
                <p14:modId xmlns:p14="http://schemas.microsoft.com/office/powerpoint/2010/main" val="1326248200"/>
              </p:ext>
            </p:extLst>
          </p:nvPr>
        </p:nvGraphicFramePr>
        <p:xfrm>
          <a:off x="2196425" y="6448818"/>
          <a:ext cx="2819072" cy="2111083"/>
        </p:xfrm>
        <a:graphic>
          <a:graphicData uri="http://schemas.openxmlformats.org/presentationml/2006/ole">
            <mc:AlternateContent xmlns:mc="http://schemas.openxmlformats.org/markup-compatibility/2006">
              <mc:Choice xmlns:v="urn:schemas-microsoft-com:vml" Requires="v">
                <p:oleObj spid="_x0000_s13350" name="Chart" r:id="rId13" imgW="11605825" imgH="8558077" progId="Excel.Chart.8">
                  <p:embed/>
                </p:oleObj>
              </mc:Choice>
              <mc:Fallback>
                <p:oleObj name="Chart" r:id="rId13" imgW="11605825" imgH="8558077" progId="Excel.Chart.8">
                  <p:embed/>
                  <p:pic>
                    <p:nvPicPr>
                      <p:cNvPr id="0" name="Chart 5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6425" y="6448818"/>
                        <a:ext cx="2819072" cy="2111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41"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2698" y="8705670"/>
            <a:ext cx="2315905" cy="119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Box 54"/>
          <p:cNvSpPr txBox="1">
            <a:spLocks noChangeArrowheads="1"/>
          </p:cNvSpPr>
          <p:nvPr/>
        </p:nvSpPr>
        <p:spPr bwMode="auto">
          <a:xfrm>
            <a:off x="2361051" y="9933287"/>
            <a:ext cx="2522977" cy="1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401" tIns="11200" rIns="22401" bIns="11200">
            <a:spAutoFit/>
          </a:bodyPr>
          <a:lstStyle>
            <a:lvl1pPr eaLnBrk="0" hangingPunct="0">
              <a:defRPr sz="8200">
                <a:solidFill>
                  <a:schemeClr val="tx1"/>
                </a:solidFill>
                <a:latin typeface="Calibri" charset="0"/>
                <a:ea typeface="ＭＳ Ｐゴシック" charset="0"/>
                <a:cs typeface="ＭＳ Ｐゴシック" charset="0"/>
              </a:defRPr>
            </a:lvl1pPr>
            <a:lvl2pPr marL="742950" indent="-285750" eaLnBrk="0" hangingPunct="0">
              <a:defRPr sz="8200">
                <a:solidFill>
                  <a:schemeClr val="tx1"/>
                </a:solidFill>
                <a:latin typeface="Calibri" charset="0"/>
                <a:ea typeface="ＭＳ Ｐゴシック" charset="0"/>
              </a:defRPr>
            </a:lvl2pPr>
            <a:lvl3pPr marL="1143000" indent="-228600" eaLnBrk="0" hangingPunct="0">
              <a:defRPr sz="8200">
                <a:solidFill>
                  <a:schemeClr val="tx1"/>
                </a:solidFill>
                <a:latin typeface="Calibri" charset="0"/>
                <a:ea typeface="ＭＳ Ｐゴシック" charset="0"/>
              </a:defRPr>
            </a:lvl3pPr>
            <a:lvl4pPr marL="1600200" indent="-228600" eaLnBrk="0" hangingPunct="0">
              <a:defRPr sz="8200">
                <a:solidFill>
                  <a:schemeClr val="tx1"/>
                </a:solidFill>
                <a:latin typeface="Calibri" charset="0"/>
                <a:ea typeface="ＭＳ Ｐゴシック" charset="0"/>
              </a:defRPr>
            </a:lvl4pPr>
            <a:lvl5pPr marL="2057400" indent="-228600" eaLnBrk="0" hangingPunct="0">
              <a:defRPr sz="8200">
                <a:solidFill>
                  <a:schemeClr val="tx1"/>
                </a:solidFill>
                <a:latin typeface="Calibri" charset="0"/>
                <a:ea typeface="ＭＳ Ｐゴシック" charset="0"/>
              </a:defRPr>
            </a:lvl5pPr>
            <a:lvl6pPr marL="2514600" indent="-228600" defTabSz="2076450" eaLnBrk="0" fontAlgn="base" hangingPunct="0">
              <a:spcBef>
                <a:spcPct val="0"/>
              </a:spcBef>
              <a:spcAft>
                <a:spcPct val="0"/>
              </a:spcAft>
              <a:defRPr sz="8200">
                <a:solidFill>
                  <a:schemeClr val="tx1"/>
                </a:solidFill>
                <a:latin typeface="Calibri" charset="0"/>
                <a:ea typeface="ＭＳ Ｐゴシック" charset="0"/>
              </a:defRPr>
            </a:lvl6pPr>
            <a:lvl7pPr marL="2971800" indent="-228600" defTabSz="2076450" eaLnBrk="0" fontAlgn="base" hangingPunct="0">
              <a:spcBef>
                <a:spcPct val="0"/>
              </a:spcBef>
              <a:spcAft>
                <a:spcPct val="0"/>
              </a:spcAft>
              <a:defRPr sz="8200">
                <a:solidFill>
                  <a:schemeClr val="tx1"/>
                </a:solidFill>
                <a:latin typeface="Calibri" charset="0"/>
                <a:ea typeface="ＭＳ Ｐゴシック" charset="0"/>
              </a:defRPr>
            </a:lvl7pPr>
            <a:lvl8pPr marL="3429000" indent="-228600" defTabSz="2076450" eaLnBrk="0" fontAlgn="base" hangingPunct="0">
              <a:spcBef>
                <a:spcPct val="0"/>
              </a:spcBef>
              <a:spcAft>
                <a:spcPct val="0"/>
              </a:spcAft>
              <a:defRPr sz="8200">
                <a:solidFill>
                  <a:schemeClr val="tx1"/>
                </a:solidFill>
                <a:latin typeface="Calibri" charset="0"/>
                <a:ea typeface="ＭＳ Ｐゴシック" charset="0"/>
              </a:defRPr>
            </a:lvl8pPr>
            <a:lvl9pPr marL="3886200" indent="-228600" defTabSz="2076450" eaLnBrk="0" fontAlgn="base" hangingPunct="0">
              <a:spcBef>
                <a:spcPct val="0"/>
              </a:spcBef>
              <a:spcAft>
                <a:spcPct val="0"/>
              </a:spcAft>
              <a:defRPr sz="8200">
                <a:solidFill>
                  <a:schemeClr val="tx1"/>
                </a:solidFill>
                <a:latin typeface="Calibri" charset="0"/>
                <a:ea typeface="ＭＳ Ｐゴシック" charset="0"/>
              </a:defRPr>
            </a:lvl9pPr>
          </a:lstStyle>
          <a:p>
            <a:pPr eaLnBrk="1" hangingPunct="1"/>
            <a:r>
              <a:rPr lang="en-US" sz="700" b="1"/>
              <a:t>Figure 3: Example of a recruitment ‘tweet’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desire for parenthood between parents and non-parents.xlsx</Template>
  <TotalTime>2535</TotalTime>
  <Words>683</Words>
  <Application>Microsoft Macintosh PowerPoint</Application>
  <PresentationFormat>Custom</PresentationFormat>
  <Paragraphs>46</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Excel.Chart.8</vt:lpstr>
      <vt:lpstr>Chart</vt:lpstr>
      <vt:lpstr>PowerPoint Presentation</vt:lpstr>
    </vt:vector>
  </TitlesOfParts>
  <Manager/>
  <Company>University of Manchester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an Uncharted World: How does the Desire for Fatherhood affect Men?  </dc:title>
  <dc:subject/>
  <dc:creator>Robin  Hadley</dc:creator>
  <cp:keywords/>
  <dc:description/>
  <cp:lastModifiedBy>Robin Hadley</cp:lastModifiedBy>
  <cp:revision>93</cp:revision>
  <cp:lastPrinted>2015-06-29T09:55:53Z</cp:lastPrinted>
  <dcterms:created xsi:type="dcterms:W3CDTF">2010-08-11T16:05:09Z</dcterms:created>
  <dcterms:modified xsi:type="dcterms:W3CDTF">2020-03-16T13:55:46Z</dcterms:modified>
  <cp:category/>
</cp:coreProperties>
</file>